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8.svg" ContentType="image/svg+xml"/>
  <Override PartName="/ppt/media/image41.svg" ContentType="image/svg+xml"/>
  <Override PartName="/ppt/media/image43.svg" ContentType="image/svg+xml"/>
  <Override PartName="/ppt/media/image5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80" r:id="rId3"/>
    <p:sldId id="833" r:id="rId5"/>
    <p:sldId id="575" r:id="rId6"/>
    <p:sldId id="260" r:id="rId7"/>
    <p:sldId id="574" r:id="rId8"/>
    <p:sldId id="573" r:id="rId9"/>
    <p:sldId id="299" r:id="rId10"/>
    <p:sldId id="680" r:id="rId11"/>
    <p:sldId id="685" r:id="rId12"/>
    <p:sldId id="359" r:id="rId13"/>
    <p:sldId id="360" r:id="rId14"/>
    <p:sldId id="532" r:id="rId15"/>
    <p:sldId id="572" r:id="rId16"/>
    <p:sldId id="435" r:id="rId17"/>
    <p:sldId id="301" r:id="rId18"/>
    <p:sldId id="746" r:id="rId19"/>
    <p:sldId id="536" r:id="rId20"/>
    <p:sldId id="922" r:id="rId21"/>
    <p:sldId id="701" r:id="rId22"/>
    <p:sldId id="388" r:id="rId23"/>
    <p:sldId id="389" r:id="rId24"/>
    <p:sldId id="386" r:id="rId25"/>
    <p:sldId id="537" r:id="rId26"/>
    <p:sldId id="391" r:id="rId27"/>
    <p:sldId id="393" r:id="rId28"/>
    <p:sldId id="793" r:id="rId29"/>
    <p:sldId id="394" r:id="rId30"/>
    <p:sldId id="538" r:id="rId31"/>
    <p:sldId id="395" r:id="rId32"/>
    <p:sldId id="977" r:id="rId33"/>
    <p:sldId id="1065" r:id="rId34"/>
    <p:sldId id="1021" r:id="rId35"/>
    <p:sldId id="414" r:id="rId36"/>
    <p:sldId id="415" r:id="rId37"/>
    <p:sldId id="539" r:id="rId38"/>
    <p:sldId id="571" r:id="rId39"/>
    <p:sldId id="433" r:id="rId40"/>
    <p:sldId id="419" r:id="rId41"/>
    <p:sldId id="677" r:id="rId42"/>
    <p:sldId id="686" r:id="rId43"/>
    <p:sldId id="420" r:id="rId44"/>
    <p:sldId id="626" r:id="rId45"/>
    <p:sldId id="422" r:id="rId46"/>
    <p:sldId id="421" r:id="rId47"/>
    <p:sldId id="794" r:id="rId48"/>
    <p:sldId id="434" r:id="rId49"/>
    <p:sldId id="570" r:id="rId50"/>
    <p:sldId id="436" r:id="rId51"/>
    <p:sldId id="424" r:id="rId52"/>
    <p:sldId id="425" r:id="rId53"/>
    <p:sldId id="687" r:id="rId54"/>
    <p:sldId id="426" r:id="rId55"/>
    <p:sldId id="437" r:id="rId56"/>
    <p:sldId id="427" r:id="rId57"/>
    <p:sldId id="834" r:id="rId58"/>
    <p:sldId id="835" r:id="rId59"/>
    <p:sldId id="903" r:id="rId60"/>
    <p:sldId id="690" r:id="rId61"/>
    <p:sldId id="836" r:id="rId62"/>
    <p:sldId id="837" r:id="rId63"/>
    <p:sldId id="838" r:id="rId64"/>
    <p:sldId id="839" r:id="rId65"/>
    <p:sldId id="840" r:id="rId66"/>
    <p:sldId id="691" r:id="rId67"/>
    <p:sldId id="693" r:id="rId68"/>
    <p:sldId id="695" r:id="rId69"/>
    <p:sldId id="696" r:id="rId70"/>
    <p:sldId id="697" r:id="rId71"/>
    <p:sldId id="698" r:id="rId72"/>
    <p:sldId id="699" r:id="rId73"/>
    <p:sldId id="700" r:id="rId74"/>
    <p:sldId id="428" r:id="rId75"/>
    <p:sldId id="302" r:id="rId76"/>
    <p:sldId id="304" r:id="rId77"/>
    <p:sldId id="295" r:id="rId78"/>
  </p:sldIdLst>
  <p:sldSz cx="12192000" cy="6858000"/>
  <p:notesSz cx="6858000" cy="9144000"/>
  <p:embeddedFontLst>
    <p:embeddedFont>
      <p:font typeface="黑体" panose="02010609060101010101" charset="-122"/>
      <p:regular r:id="rId82"/>
    </p:embeddedFont>
    <p:embeddedFont>
      <p:font typeface="方正粗黑宋简体" panose="02000000000000000000" charset="-122"/>
      <p:regular r:id="rId83"/>
    </p:embeddedFont>
    <p:embeddedFont>
      <p:font typeface="Calibri" panose="020F0502020204030204" pitchFamily="34" charset="0"/>
      <p:regular r:id="rId84"/>
    </p:embeddedFont>
    <p:embeddedFont>
      <p:font typeface="微软雅黑" panose="020B0503020204020204" pitchFamily="34" charset="-122"/>
      <p:regular r:id="rId85"/>
    </p:embeddedFont>
    <p:embeddedFont>
      <p:font typeface="方正小标宋简体" panose="00000600000000000000" charset="-122"/>
      <p:regular r:id="rId86"/>
    </p:embeddedFont>
    <p:embeddedFont>
      <p:font typeface="仿宋" panose="02010609060101010101" pitchFamily="49" charset="-122"/>
      <p:regular r:id="rId87"/>
    </p:embeddedFont>
    <p:embeddedFont>
      <p:font typeface="方正北魏楷书_GBK" panose="02000000000000000000" charset="-122"/>
      <p:regular r:id="rId88"/>
    </p:embeddedFont>
    <p:embeddedFont>
      <p:font typeface="创艺简标宋" charset="0"/>
      <p:regular r:id="rId89"/>
    </p:embeddedFont>
    <p:embeddedFont>
      <p:font typeface="楷体" panose="02010609060101010101" pitchFamily="49" charset="-122"/>
      <p:regular r:id="rId90"/>
    </p:embeddedFont>
    <p:embeddedFont>
      <p:font typeface="华文行楷" panose="02010800040101010101" pitchFamily="2" charset="-122"/>
      <p:regular r:id="rId91"/>
    </p:embeddedFont>
    <p:embeddedFont>
      <p:font typeface="华文中宋" panose="02010600040101010101" pitchFamily="2" charset="-122"/>
      <p:regular r:id="rId92"/>
    </p:embeddedFont>
  </p:embeddedFontLst>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8" userDrawn="1">
          <p15:clr>
            <a:srgbClr val="A4A3A4"/>
          </p15:clr>
        </p15:guide>
        <p15:guide id="2" pos="37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D7A7A"/>
    <a:srgbClr val="0066FF"/>
    <a:srgbClr val="FDFBFB"/>
    <a:srgbClr val="FEFDF8"/>
    <a:srgbClr val="FFEDC2"/>
    <a:srgbClr val="D10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99632" autoAdjust="0"/>
  </p:normalViewPr>
  <p:slideViewPr>
    <p:cSldViewPr snapToGrid="0" showGuides="1">
      <p:cViewPr varScale="1">
        <p:scale>
          <a:sx n="87" d="100"/>
          <a:sy n="87" d="100"/>
        </p:scale>
        <p:origin x="-504" y="-77"/>
      </p:cViewPr>
      <p:guideLst>
        <p:guide orient="horz" pos="2028"/>
        <p:guide pos="37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29.xml"/><Relationship Id="rId92" Type="http://schemas.openxmlformats.org/officeDocument/2006/relationships/font" Target="fonts/font11.fntdata"/><Relationship Id="rId91" Type="http://schemas.openxmlformats.org/officeDocument/2006/relationships/font" Target="fonts/font10.fntdata"/><Relationship Id="rId90" Type="http://schemas.openxmlformats.org/officeDocument/2006/relationships/font" Target="fonts/font9.fntdata"/><Relationship Id="rId9" Type="http://schemas.openxmlformats.org/officeDocument/2006/relationships/slide" Target="slides/slide6.xml"/><Relationship Id="rId89" Type="http://schemas.openxmlformats.org/officeDocument/2006/relationships/font" Target="fonts/font8.fntdata"/><Relationship Id="rId88" Type="http://schemas.openxmlformats.org/officeDocument/2006/relationships/font" Target="fonts/font7.fntdata"/><Relationship Id="rId87" Type="http://schemas.openxmlformats.org/officeDocument/2006/relationships/font" Target="fonts/font6.fntdata"/><Relationship Id="rId86" Type="http://schemas.openxmlformats.org/officeDocument/2006/relationships/font" Target="fonts/font5.fntdata"/><Relationship Id="rId85" Type="http://schemas.openxmlformats.org/officeDocument/2006/relationships/font" Target="fonts/font4.fntdata"/><Relationship Id="rId84" Type="http://schemas.openxmlformats.org/officeDocument/2006/relationships/font" Target="fonts/font3.fntdata"/><Relationship Id="rId83" Type="http://schemas.openxmlformats.org/officeDocument/2006/relationships/font" Target="fonts/font2.fntdata"/><Relationship Id="rId82" Type="http://schemas.openxmlformats.org/officeDocument/2006/relationships/font" Target="fonts/font1.fntdata"/><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Light" panose="00020600040101010101" pitchFamily="18" charset="-122"/>
                <a:ea typeface="阿里巴巴普惠体 Light" panose="00020600040101010101" pitchFamily="18" charset="-122"/>
              </a:defRPr>
            </a:lvl1pPr>
          </a:lstStyle>
          <a:p>
            <a:fld id="{1000107D-A159-4E19-825B-2969F9BDD27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Light" panose="00020600040101010101" pitchFamily="18" charset="-122"/>
                <a:ea typeface="阿里巴巴普惠体 Light" panose="00020600040101010101" pitchFamily="18" charset="-122"/>
              </a:defRPr>
            </a:lvl1pPr>
          </a:lstStyle>
          <a:p>
            <a:fld id="{FA245546-1062-4274-AA17-07C00578BA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Light" panose="00020600040101010101" pitchFamily="18" charset="-122"/>
        <a:ea typeface="阿里巴巴普惠体 Light" panose="00020600040101010101" pitchFamily="18"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245546-1062-4274-AA17-07C00578BAEB}"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AB418D-DB85-4214-9201-7AF864B901F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首尾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过渡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正文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游戏机, 日落, 伞&#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93115"/>
            <a:ext cx="1536700" cy="622028"/>
          </a:xfrm>
          <a:prstGeom prst="rect">
            <a:avLst/>
          </a:prstGeom>
        </p:spPr>
      </p:pic>
      <p:sp>
        <p:nvSpPr>
          <p:cNvPr id="3" name="任意多边形: 形状 2"/>
          <p:cNvSpPr/>
          <p:nvPr userDrawn="1"/>
        </p:nvSpPr>
        <p:spPr>
          <a:xfrm>
            <a:off x="0" y="6694714"/>
            <a:ext cx="12192000" cy="163286"/>
          </a:xfrm>
          <a:custGeom>
            <a:avLst/>
            <a:gdLst>
              <a:gd name="connsiteX0" fmla="*/ 0 w 12192000"/>
              <a:gd name="connsiteY0" fmla="*/ 0 h 163286"/>
              <a:gd name="connsiteX1" fmla="*/ 12192000 w 12192000"/>
              <a:gd name="connsiteY1" fmla="*/ 0 h 163286"/>
              <a:gd name="connsiteX2" fmla="*/ 12192000 w 12192000"/>
              <a:gd name="connsiteY2" fmla="*/ 163286 h 163286"/>
              <a:gd name="connsiteX3" fmla="*/ 0 w 12192000"/>
              <a:gd name="connsiteY3" fmla="*/ 163286 h 163286"/>
            </a:gdLst>
            <a:ahLst/>
            <a:cxnLst>
              <a:cxn ang="0">
                <a:pos x="connsiteX0" y="connsiteY0"/>
              </a:cxn>
              <a:cxn ang="0">
                <a:pos x="connsiteX1" y="connsiteY1"/>
              </a:cxn>
              <a:cxn ang="0">
                <a:pos x="connsiteX2" y="connsiteY2"/>
              </a:cxn>
              <a:cxn ang="0">
                <a:pos x="connsiteX3" y="connsiteY3"/>
              </a:cxn>
            </a:cxnLst>
            <a:rect l="l" t="t" r="r" b="b"/>
            <a:pathLst>
              <a:path w="12192000" h="163286">
                <a:moveTo>
                  <a:pt x="0" y="0"/>
                </a:moveTo>
                <a:lnTo>
                  <a:pt x="12192000" y="0"/>
                </a:lnTo>
                <a:lnTo>
                  <a:pt x="12192000" y="163286"/>
                </a:lnTo>
                <a:lnTo>
                  <a:pt x="0" y="16328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620102"/>
            <a:ext cx="12192000" cy="61912"/>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246284"/>
            <a:ext cx="2844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165600" y="6246284"/>
            <a:ext cx="3860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8737600" y="6246284"/>
            <a:ext cx="2844800" cy="476251"/>
          </a:xfrm>
          <a:prstGeom prst="rect">
            <a:avLst/>
          </a:prstGeom>
        </p:spPr>
        <p:txBody>
          <a:bodyPr lIns="121917" tIns="60958" rIns="121917" bIns="60958"/>
          <a:lstStyle/>
          <a:p>
            <a:pPr lvl="0" fontAlgn="base"/>
            <a:fld id="{9A0DB2DC-4C9A-4742-B13C-FB6460FD3503}" type="slidenum">
              <a:rPr lang="zh-CN" altLang="en-US" sz="140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3"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4"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99B629A3-0EDC-4C68-B3C2-857345C9C847}" type="slidenum">
              <a:rPr lang="en-US" altLang="zh-CN"/>
            </a:fld>
            <a:endParaRPr lang="zh-CN"/>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a:prstGeom prst="rect">
            <a:avLst/>
          </a:prstGeom>
        </p:spPr>
        <p:txBody>
          <a:bodyPr/>
          <a:lstStyle>
            <a:lvl1pPr>
              <a:defRPr>
                <a:latin typeface="黑体" panose="02010609060101010101" charset="-122"/>
                <a:ea typeface="黑体" panose="02010609060101010101" charset="-122"/>
              </a:defRPr>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755651" y="1752600"/>
            <a:ext cx="10668000" cy="4267200"/>
          </a:xfrm>
          <a:prstGeom prst="rect">
            <a:avLst/>
          </a:prstGeom>
        </p:spPr>
        <p:txBody>
          <a:bodyPr/>
          <a:lstStyle>
            <a:lvl1pPr>
              <a:defRPr>
                <a:latin typeface="黑体" panose="02010609060101010101" charset="-122"/>
                <a:ea typeface="黑体" panose="02010609060101010101" charset="-122"/>
              </a:defRPr>
            </a:lvl1pPr>
            <a:lvl2pPr>
              <a:defRPr>
                <a:latin typeface="黑体" panose="02010609060101010101" charset="-122"/>
                <a:ea typeface="黑体" panose="02010609060101010101" charset="-122"/>
              </a:defRPr>
            </a:lvl2pPr>
            <a:lvl3pPr>
              <a:defRPr>
                <a:latin typeface="黑体" panose="02010609060101010101" charset="-122"/>
                <a:ea typeface="黑体" panose="02010609060101010101" charset="-122"/>
              </a:defRPr>
            </a:lvl3pPr>
            <a:lvl4pPr>
              <a:defRPr>
                <a:latin typeface="黑体" panose="02010609060101010101" charset="-122"/>
                <a:ea typeface="黑体" panose="02010609060101010101" charset="-122"/>
              </a:defRPr>
            </a:lvl4pPr>
            <a:lvl5pPr>
              <a:defRPr>
                <a:latin typeface="黑体" panose="02010609060101010101" charset="-122"/>
                <a:ea typeface="黑体" panose="02010609060101010101"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5"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6"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ECFEEB85-B479-4ECC-95C4-F87DE2B551AD}" type="slidenum">
              <a:rPr lang="en-US" altLang="zh-CN"/>
            </a:fld>
            <a:endParaRPr lang="zh-CN"/>
          </a:p>
        </p:txBody>
      </p:sp>
      <p:sp>
        <p:nvSpPr>
          <p:cNvPr id="7" name="任意多边形 48134"/>
          <p:cNvSpPr>
            <a:spLocks noChangeArrowheads="1"/>
          </p:cNvSpPr>
          <p:nvPr userDrawn="1"/>
        </p:nvSpPr>
        <p:spPr bwMode="auto">
          <a:xfrm>
            <a:off x="874508" y="1568600"/>
            <a:ext cx="103632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960000"/>
          </a:solidFill>
          <a:ln w="9525">
            <a:solidFill>
              <a:schemeClr val="accent2"/>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8" name="矩形 7"/>
          <p:cNvSpPr/>
          <p:nvPr userDrawn="1"/>
        </p:nvSpPr>
        <p:spPr>
          <a:xfrm>
            <a:off x="812800" y="1543432"/>
            <a:ext cx="6501778" cy="134706"/>
          </a:xfrm>
          <a:prstGeom prst="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7262220" y="1551931"/>
            <a:ext cx="4172013" cy="0"/>
          </a:xfrm>
          <a:prstGeom prst="line">
            <a:avLst/>
          </a:prstGeom>
          <a:ln w="9525">
            <a:solidFill>
              <a:srgbClr val="960000"/>
            </a:solidFill>
          </a:ln>
        </p:spPr>
        <p:style>
          <a:lnRef idx="1">
            <a:schemeClr val="accent2"/>
          </a:lnRef>
          <a:fillRef idx="0">
            <a:schemeClr val="accent2"/>
          </a:fillRef>
          <a:effectRef idx="0">
            <a:schemeClr val="accent2"/>
          </a:effectRef>
          <a:fontRef idx="minor">
            <a:schemeClr val="tx1"/>
          </a:fontRef>
        </p:style>
      </p:cxnSp>
      <p:cxnSp>
        <p:nvCxnSpPr>
          <p:cNvPr id="12" name="直接连接符 11"/>
          <p:cNvCxnSpPr/>
          <p:nvPr userDrawn="1"/>
        </p:nvCxnSpPr>
        <p:spPr>
          <a:xfrm>
            <a:off x="812800" y="6165188"/>
            <a:ext cx="10566400" cy="0"/>
          </a:xfrm>
          <a:prstGeom prst="line">
            <a:avLst/>
          </a:prstGeom>
          <a:ln>
            <a:solidFill>
              <a:srgbClr val="96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tif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8.sv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tags" Target="../tags/tag4.xml"/><Relationship Id="rId4" Type="http://schemas.microsoft.com/office/2007/relationships/media" Target="file:///E:\&#12298;&#26032;&#26102;&#20195;&#20013;&#22269;&#29305;&#33394;&#31038;&#20250;&#20027;&#20041;&#29702;&#35770;&#19982;&#23454;&#36341;&#12299;&#35838;&#20214;\&#19987;&#39064;&#19968;\&#20329;&#21015;&#27801;&#33576;&#22823;&#26725;&#25104;&#21151;&#21512;&#40857;&#65306;&#20013;&#22269;&#22522;&#24314;&#36208;&#21521;&#22269;&#38469;.mp4" TargetMode="External"/><Relationship Id="rId3" Type="http://schemas.openxmlformats.org/officeDocument/2006/relationships/video" Target="file:///E:\&#12298;&#26032;&#26102;&#20195;&#20013;&#22269;&#29305;&#33394;&#31038;&#20250;&#20027;&#20041;&#29702;&#35770;&#19982;&#23454;&#36341;&#12299;&#35838;&#20214;\&#19987;&#39064;&#19968;\&#20329;&#21015;&#27801;&#33576;&#22823;&#26725;&#25104;&#21151;&#21512;&#40857;&#65306;&#20013;&#22269;&#22522;&#24314;&#36208;&#21521;&#22269;&#38469;.mp4" TargetMode="External"/><Relationship Id="rId2" Type="http://schemas.openxmlformats.org/officeDocument/2006/relationships/image" Target="../media/image20.GIF"/><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tags" Target="../tags/tag5.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4.xml"/><Relationship Id="rId7" Type="http://schemas.openxmlformats.org/officeDocument/2006/relationships/image" Target="../media/image10.png"/><Relationship Id="rId6" Type="http://schemas.openxmlformats.org/officeDocument/2006/relationships/tags" Target="../tags/tag1.xml"/><Relationship Id="rId5" Type="http://schemas.microsoft.com/office/2007/relationships/media" Target="file:///E:\21&#29256;&#12298;&#26032;&#26102;&#20195;&#20013;&#22269;&#29305;&#33394;&#31038;&#20250;&#20027;&#20041;&#29702;&#35770;&#19982;&#23454;&#36341;&#12299;&#35838;&#20214;\&#19987;&#39064;&#19968;\&#20064;&#36817;&#24179;&#22312;&#20826;&#30340;&#21313;&#20061;&#22823;&#24320;&#24149;&#20250;&#30340;&#25253;&#21578;&#65306;&#20013;&#22269;&#29305;&#33394;&#31038;&#20250;&#20027;&#20041;&#36827;&#20837;&#20102;&#26032;&#26102;&#20195;.mp4" TargetMode="External"/><Relationship Id="rId4" Type="http://schemas.openxmlformats.org/officeDocument/2006/relationships/video" Target="file:///E:\21&#29256;&#12298;&#26032;&#26102;&#20195;&#20013;&#22269;&#29305;&#33394;&#31038;&#20250;&#20027;&#20041;&#29702;&#35770;&#19982;&#23454;&#36341;&#12299;&#35838;&#20214;\&#19987;&#39064;&#19968;\&#20064;&#36817;&#24179;&#22312;&#20826;&#30340;&#21313;&#20061;&#22823;&#24320;&#24149;&#20250;&#30340;&#25253;&#21578;&#65306;&#20013;&#22269;&#29305;&#33394;&#31038;&#20250;&#20027;&#20041;&#36827;&#20837;&#20102;&#26032;&#26102;&#20195;.mp4" TargetMode="Externa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tiff"/></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39.jpe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43.svg"/><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microsoft.com/office/2007/relationships/hdphoto" Target="../media/image12.wdp"/><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50.sv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xml"/><Relationship Id="rId4" Type="http://schemas.openxmlformats.org/officeDocument/2006/relationships/image" Target="../media/image52.png"/><Relationship Id="rId3" Type="http://schemas.openxmlformats.org/officeDocument/2006/relationships/tags" Target="../tags/tag20.xml"/><Relationship Id="rId2" Type="http://schemas.microsoft.com/office/2007/relationships/media" Target="file:///E:\21&#29256;&#12298;&#26032;&#26102;&#20195;&#20013;&#22269;&#29305;&#33394;&#31038;&#20250;&#20027;&#20041;&#29702;&#35770;&#19982;&#23454;&#36341;&#12299;&#35838;&#20214;\&#19987;&#39064;&#19968;\&#30334;&#24180;&#24449;&#31243;&#65306;&#31449;&#36215;&#26469;&#12289;&#23500;&#36215;&#26469;&#12289;&#24378;&#36215;&#26469;.mp4" TargetMode="External"/><Relationship Id="rId1" Type="http://schemas.openxmlformats.org/officeDocument/2006/relationships/video" Target="file:///E:\21&#29256;&#12298;&#26032;&#26102;&#20195;&#20013;&#22269;&#29305;&#33394;&#31038;&#20250;&#20027;&#20041;&#29702;&#35770;&#19982;&#23454;&#36341;&#12299;&#35838;&#20214;\&#19987;&#39064;&#19968;\&#30334;&#24180;&#24449;&#31243;&#65306;&#31449;&#36215;&#26469;&#12289;&#23500;&#36215;&#26469;&#12289;&#24378;&#36215;&#26469;.mp4"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tags" Target="../tags/tag21.xml"/><Relationship Id="rId2" Type="http://schemas.microsoft.com/office/2007/relationships/media" Target="file:///E:\21&#29256;&#12298;&#26032;&#26102;&#20195;&#20013;&#22269;&#29305;&#33394;&#31038;&#20250;&#20027;&#20041;&#29702;&#35770;&#19982;&#23454;&#36341;&#12299;&#35838;&#20214;\&#19987;&#39064;&#19968;\&#26032;&#21457;&#23637;&#38454;&#27573;&#65292;&#24847;&#21619;&#30528;&#20160;&#20040;&#65311;.mp4" TargetMode="External"/><Relationship Id="rId1" Type="http://schemas.openxmlformats.org/officeDocument/2006/relationships/video" Target="file:///E:\21&#29256;&#12298;&#26032;&#26102;&#20195;&#20013;&#22269;&#29305;&#33394;&#31038;&#20250;&#20027;&#20041;&#29702;&#35770;&#19982;&#23454;&#36341;&#12299;&#35838;&#20214;\&#19987;&#39064;&#19968;\&#26032;&#21457;&#23637;&#38454;&#27573;&#65292;&#24847;&#21619;&#30528;&#20160;&#20040;&#65311;.mp4"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6.xml"/><Relationship Id="rId5" Type="http://schemas.openxmlformats.org/officeDocument/2006/relationships/slideLayout" Target="../slideLayouts/slideLayout3.xml"/><Relationship Id="rId4" Type="http://schemas.openxmlformats.org/officeDocument/2006/relationships/image" Target="../media/image55.png"/><Relationship Id="rId3" Type="http://schemas.openxmlformats.org/officeDocument/2006/relationships/tags" Target="../tags/tag22.xml"/><Relationship Id="rId2" Type="http://schemas.microsoft.com/office/2007/relationships/media" Target="file:///E:\21&#29256;&#12298;&#26032;&#26102;&#20195;&#20013;&#22269;&#29305;&#33394;&#31038;&#20250;&#20027;&#20041;&#29702;&#35770;&#19982;&#23454;&#36341;&#12299;&#35838;&#20214;\&#19987;&#39064;&#19968;\&#12300;&#22830;&#35270;&#24555;&#35780;&#12301;&#20197;&#36777;&#35777;&#24605;&#32500;&#30475;&#24453;&#26032;&#21457;&#23637;&#38454;&#27573;&#30340;&#26032;&#26426;&#36935;&#26032;&#25361;&#25112;.mp4" TargetMode="External"/><Relationship Id="rId1" Type="http://schemas.openxmlformats.org/officeDocument/2006/relationships/video" Target="file:///E:\21&#29256;&#12298;&#26032;&#26102;&#20195;&#20013;&#22269;&#29305;&#33394;&#31038;&#20250;&#20027;&#20041;&#29702;&#35770;&#19982;&#23454;&#36341;&#12299;&#35838;&#20214;\&#19987;&#39064;&#19968;\&#12300;&#22830;&#35270;&#24555;&#35780;&#12301;&#20197;&#36777;&#35777;&#24605;&#32500;&#30475;&#24453;&#26032;&#21457;&#23637;&#38454;&#27573;&#30340;&#26032;&#26426;&#36935;&#26032;&#25361;&#25112;.mp4"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58.xml"/><Relationship Id="rId7" Type="http://schemas.openxmlformats.org/officeDocument/2006/relationships/slideLayout" Target="../slideLayouts/slideLayout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84963" y="1222375"/>
            <a:ext cx="12192000" cy="4762500"/>
          </a:xfrm>
          <a:prstGeom prst="rect">
            <a:avLst/>
          </a:prstGeom>
        </p:spPr>
      </p:pic>
      <p:pic>
        <p:nvPicPr>
          <p:cNvPr id="21" name="图片 20"/>
          <p:cNvPicPr>
            <a:picLocks noChangeAspect="1"/>
          </p:cNvPicPr>
          <p:nvPr/>
        </p:nvPicPr>
        <p:blipFill>
          <a:blip r:embed="rId3"/>
          <a:stretch>
            <a:fillRect/>
          </a:stretch>
        </p:blipFill>
        <p:spPr>
          <a:xfrm>
            <a:off x="-95657" y="2863248"/>
            <a:ext cx="12383314" cy="3121627"/>
          </a:xfrm>
          <a:prstGeom prst="rect">
            <a:avLst/>
          </a:prstGeom>
        </p:spPr>
      </p:pic>
      <p:pic>
        <p:nvPicPr>
          <p:cNvPr id="34" name="图片 33"/>
          <p:cNvPicPr>
            <a:picLocks noChangeAspect="1"/>
          </p:cNvPicPr>
          <p:nvPr/>
        </p:nvPicPr>
        <p:blipFill rotWithShape="1">
          <a:blip r:embed="rId4" cstate="screen"/>
          <a:srcRect/>
          <a:stretch>
            <a:fillRect/>
          </a:stretch>
        </p:blipFill>
        <p:spPr>
          <a:xfrm>
            <a:off x="0" y="4142545"/>
            <a:ext cx="12217340" cy="2715455"/>
          </a:xfrm>
          <a:prstGeom prst="rect">
            <a:avLst/>
          </a:prstGeom>
        </p:spPr>
      </p:pic>
      <p:pic>
        <p:nvPicPr>
          <p:cNvPr id="36" name="图片 35"/>
          <p:cNvPicPr>
            <a:picLocks noChangeAspect="1"/>
          </p:cNvPicPr>
          <p:nvPr/>
        </p:nvPicPr>
        <p:blipFill>
          <a:blip r:embed="rId5" cstate="screen"/>
          <a:stretch>
            <a:fillRect/>
          </a:stretch>
        </p:blipFill>
        <p:spPr>
          <a:xfrm>
            <a:off x="3089720" y="3053125"/>
            <a:ext cx="6012180" cy="384399"/>
          </a:xfrm>
          <a:prstGeom prst="rect">
            <a:avLst/>
          </a:prstGeom>
        </p:spPr>
      </p:pic>
      <p:sp>
        <p:nvSpPr>
          <p:cNvPr id="37" name="文本框 36"/>
          <p:cNvSpPr txBox="1"/>
          <p:nvPr/>
        </p:nvSpPr>
        <p:spPr>
          <a:xfrm>
            <a:off x="1973635" y="3806852"/>
            <a:ext cx="8609582" cy="521970"/>
          </a:xfrm>
          <a:prstGeom prst="rect">
            <a:avLst/>
          </a:prstGeom>
          <a:noFill/>
        </p:spPr>
        <p:txBody>
          <a:bodyPr wrap="square" rtlCol="0">
            <a:spAutoFit/>
          </a:bodyPr>
          <a:lstStyle/>
          <a:p>
            <a:pPr algn="ct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中国</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特色社会主义进入新时代</a:t>
            </a:r>
            <a:endPar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31" name="文本框 30"/>
          <p:cNvSpPr txBox="1"/>
          <p:nvPr/>
        </p:nvSpPr>
        <p:spPr>
          <a:xfrm>
            <a:off x="5244464" y="2037715"/>
            <a:ext cx="2136049"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36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a:t>
            </a:r>
            <a:r>
              <a:rPr kumimoji="1" lang="zh-CN" altLang="en-US" sz="36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一</a:t>
            </a:r>
            <a:r>
              <a:rPr lang="zh-CN" altLang="en-US" sz="6000" b="1" dirty="0" smtClean="0">
                <a:latin typeface="Arial" panose="020B0604020202020204" pitchFamily="34" charset="0"/>
                <a:sym typeface="+mn-ea"/>
              </a:rPr>
              <a:t> </a:t>
            </a:r>
            <a:endParaRPr kumimoji="1" lang="zh-CN" altLang="en-US" sz="6000" b="1" i="0" u="none" strike="noStrike" kern="1200" cap="none" spc="0" normalizeH="0" baseline="0" noProof="0" dirty="0">
              <a:ln>
                <a:noFill/>
              </a:ln>
              <a:gradFill>
                <a:gsLst>
                  <a:gs pos="4000">
                    <a:srgbClr val="FAF2E7"/>
                  </a:gs>
                  <a:gs pos="95000">
                    <a:srgbClr val="E7C28E"/>
                  </a:gs>
                </a:gsLst>
                <a:lin ang="5400000" scaled="1"/>
              </a:gradFill>
              <a:effectLst/>
              <a:uLnTx/>
              <a:uFillTx/>
              <a:latin typeface="Arial" panose="020B0604020202020204" pitchFamily="34" charset="0"/>
              <a:ea typeface="阿里巴巴普惠体" panose="00020600040101010101" pitchFamily="18" charset="-122"/>
              <a:cs typeface="阿里巴巴普惠体" panose="00020600040101010101" pitchFamily="18"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from="(-#ppt_w/2)" to="(#ppt_x)" calcmode="lin" valueType="num">
                                      <p:cBhvr>
                                        <p:cTn id="17" dur="600" fill="hold">
                                          <p:stCondLst>
                                            <p:cond delay="0"/>
                                          </p:stCondLst>
                                        </p:cTn>
                                        <p:tgtEl>
                                          <p:spTgt spid="37"/>
                                        </p:tgtEl>
                                        <p:attrNameLst>
                                          <p:attrName>ppt_x</p:attrName>
                                        </p:attrNameLst>
                                      </p:cBhvr>
                                    </p:anim>
                                    <p:anim from="0" to="-1.0" calcmode="lin" valueType="num">
                                      <p:cBhvr>
                                        <p:cTn id="18" dur="200" decel="50000" autoRev="1" fill="hold">
                                          <p:stCondLst>
                                            <p:cond delay="600"/>
                                          </p:stCondLst>
                                        </p:cTn>
                                        <p:tgtEl>
                                          <p:spTgt spid="37"/>
                                        </p:tgtEl>
                                        <p:attrNameLst>
                                          <p:attrName>xshear</p:attrName>
                                        </p:attrNameLst>
                                      </p:cBhvr>
                                    </p:anim>
                                    <p:animScale>
                                      <p:cBhvr>
                                        <p:cTn id="19" dur="200" decel="100000" autoRev="1" fill="hold">
                                          <p:stCondLst>
                                            <p:cond delay="600"/>
                                          </p:stCondLst>
                                        </p:cTn>
                                        <p:tgtEl>
                                          <p:spTgt spid="37"/>
                                        </p:tgtEl>
                                      </p:cBhvr>
                                      <p:from x="100000" y="100000"/>
                                      <p:to x="80000" y="100000"/>
                                    </p:animScale>
                                    <p:anim by="(#ppt_h/3+#ppt_w*0.1)" calcmode="lin" valueType="num">
                                      <p:cBhvr additive="sum">
                                        <p:cTn id="20" dur="200" decel="100000" autoRev="1" fill="hold">
                                          <p:stCondLst>
                                            <p:cond delay="600"/>
                                          </p:stCondLst>
                                        </p:cTn>
                                        <p:tgtEl>
                                          <p:spTgt spid="3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7"/>
          <p:cNvSpPr/>
          <p:nvPr/>
        </p:nvSpPr>
        <p:spPr>
          <a:xfrm>
            <a:off x="1253490" y="2794000"/>
            <a:ext cx="7188835" cy="1748790"/>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grpSp>
        <p:nvGrpSpPr>
          <p:cNvPr id="16" name="组合 15"/>
          <p:cNvGrpSpPr/>
          <p:nvPr/>
        </p:nvGrpSpPr>
        <p:grpSpPr>
          <a:xfrm>
            <a:off x="8548081" y="3790578"/>
            <a:ext cx="849822" cy="635481"/>
            <a:chOff x="6054436" y="2405136"/>
            <a:chExt cx="849821" cy="635481"/>
          </a:xfrm>
          <a:solidFill>
            <a:srgbClr val="C00000"/>
          </a:solidFill>
          <a:effectLst>
            <a:outerShdw blurRad="50800" dist="38100" dir="5400000" algn="t" rotWithShape="0">
              <a:prstClr val="black">
                <a:alpha val="40000"/>
              </a:prstClr>
            </a:outerShdw>
          </a:effectLst>
        </p:grpSpPr>
        <p:sp>
          <p:nvSpPr>
            <p:cNvPr id="17"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37"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38"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0"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1"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2"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5" name="Oval 113"/>
            <p:cNvSpPr>
              <a:spLocks noChangeArrowheads="1"/>
            </p:cNvSpPr>
            <p:nvPr/>
          </p:nvSpPr>
          <p:spPr bwMode="auto">
            <a:xfrm rot="2700000">
              <a:off x="6568043" y="2481147"/>
              <a:ext cx="117123" cy="114085"/>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6" name="Oval 116"/>
            <p:cNvSpPr>
              <a:spLocks noChangeArrowheads="1"/>
            </p:cNvSpPr>
            <p:nvPr/>
          </p:nvSpPr>
          <p:spPr bwMode="auto">
            <a:xfrm rot="2700000">
              <a:off x="6500229" y="2593093"/>
              <a:ext cx="70303" cy="72640"/>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7" name="Oval 119"/>
            <p:cNvSpPr>
              <a:spLocks noChangeArrowheads="1"/>
            </p:cNvSpPr>
            <p:nvPr/>
          </p:nvSpPr>
          <p:spPr bwMode="auto">
            <a:xfrm rot="2700000">
              <a:off x="6447912" y="2674106"/>
              <a:ext cx="43239" cy="42313"/>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8" name="Rectangle 27"/>
            <p:cNvSpPr/>
            <p:nvPr/>
          </p:nvSpPr>
          <p:spPr>
            <a:xfrm rot="2700000">
              <a:off x="6301683" y="2797997"/>
              <a:ext cx="71523" cy="43830"/>
            </a:xfrm>
            <a:prstGeom prst="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grpSp>
      <p:grpSp>
        <p:nvGrpSpPr>
          <p:cNvPr id="50" name="组合 49"/>
          <p:cNvGrpSpPr/>
          <p:nvPr/>
        </p:nvGrpSpPr>
        <p:grpSpPr>
          <a:xfrm>
            <a:off x="4417060" y="2532380"/>
            <a:ext cx="1053465" cy="1053465"/>
            <a:chOff x="-84943" y="270100"/>
            <a:chExt cx="4865158" cy="4865173"/>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黑体" panose="02010609060101010101" charset="-122"/>
                <a:ea typeface="黑体" panose="02010609060101010101" charset="-122"/>
                <a:cs typeface="+mn-cs"/>
              </a:endParaRPr>
            </a:p>
          </p:txBody>
        </p:sp>
        <p:sp>
          <p:nvSpPr>
            <p:cNvPr id="52" name="椭圆 51"/>
            <p:cNvSpPr/>
            <p:nvPr/>
          </p:nvSpPr>
          <p:spPr>
            <a:xfrm>
              <a:off x="-84943" y="270100"/>
              <a:ext cx="4865158" cy="48651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rPr>
                <a:t>1978</a:t>
              </a:r>
              <a:r>
                <a:rPr kumimoji="0" lang="zh-CN" altLang="en-US"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grpSp>
      <p:sp>
        <p:nvSpPr>
          <p:cNvPr id="66" name="椭圆 65"/>
          <p:cNvSpPr/>
          <p:nvPr/>
        </p:nvSpPr>
        <p:spPr>
          <a:xfrm>
            <a:off x="6413500" y="3486150"/>
            <a:ext cx="1060450" cy="1105535"/>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rPr>
              <a:t>1981</a:t>
            </a:r>
            <a:r>
              <a:rPr kumimoji="0" lang="zh-CN" altLang="en-US"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sp>
        <p:nvSpPr>
          <p:cNvPr id="67" name="椭圆 66"/>
          <p:cNvSpPr/>
          <p:nvPr/>
        </p:nvSpPr>
        <p:spPr>
          <a:xfrm>
            <a:off x="2066925" y="2426335"/>
            <a:ext cx="1029335" cy="1044575"/>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rPr>
              <a:t>1956</a:t>
            </a:r>
            <a:r>
              <a:rPr kumimoji="0" lang="zh-CN" altLang="en-US"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grpSp>
        <p:nvGrpSpPr>
          <p:cNvPr id="4" name="组合 3"/>
          <p:cNvGrpSpPr/>
          <p:nvPr/>
        </p:nvGrpSpPr>
        <p:grpSpPr>
          <a:xfrm>
            <a:off x="9051290" y="2545080"/>
            <a:ext cx="2385060" cy="2336165"/>
            <a:chOff x="14280" y="3715"/>
            <a:chExt cx="3962" cy="3962"/>
          </a:xfrm>
        </p:grpSpPr>
        <p:pic>
          <p:nvPicPr>
            <p:cNvPr id="88091" name="Picture 2" descr="C:\Users\Administrator\Desktop\微立体创业计划\001.png"/>
            <p:cNvPicPr>
              <a:picLocks noChangeAspect="1"/>
            </p:cNvPicPr>
            <p:nvPr/>
          </p:nvPicPr>
          <p:blipFill>
            <a:blip r:embed="rId1"/>
            <a:stretch>
              <a:fillRect/>
            </a:stretch>
          </p:blipFill>
          <p:spPr>
            <a:xfrm>
              <a:off x="14280" y="3715"/>
              <a:ext cx="3963" cy="3963"/>
            </a:xfrm>
            <a:prstGeom prst="rect">
              <a:avLst/>
            </a:prstGeom>
            <a:noFill/>
            <a:ln w="9525">
              <a:noFill/>
            </a:ln>
          </p:spPr>
        </p:pic>
        <p:pic>
          <p:nvPicPr>
            <p:cNvPr id="68" name="Picture 3" descr="C:\Users\Administrator\Desktop\微立体创业计划\002.png"/>
            <p:cNvPicPr>
              <a:picLocks noChangeAspect="1" noChangeArrowheads="1"/>
            </p:cNvPicPr>
            <p:nvPr/>
          </p:nvPicPr>
          <p:blipFill>
            <a:blip r:embed="rId2"/>
            <a:srcRect/>
            <a:stretch>
              <a:fillRect/>
            </a:stretch>
          </p:blipFill>
          <p:spPr bwMode="auto">
            <a:xfrm>
              <a:off x="14382" y="3819"/>
              <a:ext cx="3760" cy="3756"/>
            </a:xfrm>
            <a:prstGeom prst="rect">
              <a:avLst/>
            </a:prstGeom>
            <a:noFill/>
            <a:effectLst>
              <a:outerShdw blurRad="292100" dist="177800" dir="2460000" sx="99000" sy="99000" algn="l" rotWithShape="0">
                <a:prstClr val="black">
                  <a:alpha val="39000"/>
                </a:prstClr>
              </a:outerShdw>
            </a:effectLst>
          </p:spPr>
        </p:pic>
      </p:grpSp>
      <p:sp>
        <p:nvSpPr>
          <p:cNvPr id="88093" name="矩形 39"/>
          <p:cNvSpPr/>
          <p:nvPr/>
        </p:nvSpPr>
        <p:spPr>
          <a:xfrm>
            <a:off x="9576435" y="3287395"/>
            <a:ext cx="1500505" cy="659130"/>
          </a:xfrm>
          <a:prstGeom prst="rect">
            <a:avLst/>
          </a:prstGeom>
          <a:noFill/>
          <a:ln w="9525">
            <a:noFill/>
          </a:ln>
        </p:spPr>
        <p:txBody>
          <a:bodyPr wrap="square" lIns="68589" tIns="34295" rIns="68589" bIns="34295">
            <a:spAutoFit/>
          </a:bodyPr>
          <a:lstStyle/>
          <a:p>
            <a:pPr eaLnBrk="1" hangingPunct="1">
              <a:lnSpc>
                <a:spcPct val="120000"/>
              </a:lnSpc>
            </a:pPr>
            <a:r>
              <a:rPr lang="en-US" altLang="zh-CN"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rPr>
              <a:t>2017</a:t>
            </a:r>
            <a:r>
              <a:rPr lang="zh-CN" altLang="en-US"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rPr>
              <a:t>年</a:t>
            </a:r>
            <a:endParaRPr lang="zh-CN" altLang="en-US"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endParaRPr>
          </a:p>
        </p:txBody>
      </p:sp>
      <p:sp>
        <p:nvSpPr>
          <p:cNvPr id="69" name="矩形标注 68"/>
          <p:cNvSpPr/>
          <p:nvPr/>
        </p:nvSpPr>
        <p:spPr>
          <a:xfrm>
            <a:off x="95250" y="3782695"/>
            <a:ext cx="4676140" cy="2523490"/>
          </a:xfrm>
          <a:prstGeom prst="wedgeRectCallout">
            <a:avLst>
              <a:gd name="adj1" fmla="val -570"/>
              <a:gd name="adj2" fmla="val -62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defTabSz="914400" eaLnBrk="1" fontAlgn="auto" hangingPunct="1">
              <a:lnSpc>
                <a:spcPct val="110000"/>
              </a:lnSpc>
              <a:spcBef>
                <a:spcPts val="0"/>
              </a:spcBef>
              <a:spcAft>
                <a:spcPts val="0"/>
              </a:spcAft>
              <a:buClrTx/>
              <a:buSzTx/>
              <a:buFontTx/>
              <a:defRPr/>
            </a:pPr>
            <a:endParaRPr lang="zh-CN" altLang="en-US"/>
          </a:p>
        </p:txBody>
      </p:sp>
      <p:sp>
        <p:nvSpPr>
          <p:cNvPr id="70" name="文本框 69"/>
          <p:cNvSpPr txBox="1"/>
          <p:nvPr/>
        </p:nvSpPr>
        <p:spPr>
          <a:xfrm>
            <a:off x="128270" y="3789680"/>
            <a:ext cx="4720590" cy="2553335"/>
          </a:xfrm>
          <a:prstGeom prst="rect">
            <a:avLst/>
          </a:prstGeom>
          <a:noFill/>
        </p:spPr>
        <p:txBody>
          <a:bodyPr wrap="square" rtlCol="0">
            <a:spAutoFit/>
          </a:bodyPr>
          <a:lstStyle/>
          <a:p>
            <a:pPr>
              <a:lnSpc>
                <a:spcPct val="100000"/>
              </a:lnSpc>
            </a:pPr>
            <a:r>
              <a:rPr lang="zh-CN" altLang="en-US" sz="2000" noProof="0" dirty="0">
                <a:solidFill>
                  <a:schemeClr val="bg1"/>
                </a:solidFill>
                <a:latin typeface="黑体" panose="02010609060101010101" charset="-122"/>
                <a:ea typeface="黑体" panose="02010609060101010101" charset="-122"/>
                <a:cs typeface="黑体" panose="02010609060101010101" charset="-122"/>
                <a:sym typeface="+mn-lt"/>
              </a:rPr>
              <a:t>随着社会主义改造取得决定性的胜利，党的八大对我国社会主要矛盾作出新的判断∶我们国内的主要矛盾，已经是</a:t>
            </a:r>
            <a:r>
              <a:rPr lang="zh-CN" altLang="en-US" sz="2000" u="sng" noProof="0" dirty="0">
                <a:solidFill>
                  <a:schemeClr val="bg1"/>
                </a:solidFill>
                <a:latin typeface="黑体" panose="02010609060101010101" charset="-122"/>
                <a:ea typeface="黑体" panose="02010609060101010101" charset="-122"/>
                <a:cs typeface="黑体" panose="02010609060101010101" charset="-122"/>
                <a:sym typeface="+mn-lt"/>
              </a:rPr>
              <a:t>人民对于建立先进的工业国的要求同落后的农业国的现实之间的矛盾</a:t>
            </a:r>
            <a:r>
              <a:rPr lang="zh-CN" altLang="en-US" sz="2000" noProof="0" dirty="0">
                <a:solidFill>
                  <a:schemeClr val="bg1"/>
                </a:solidFill>
                <a:latin typeface="黑体" panose="02010609060101010101" charset="-122"/>
                <a:ea typeface="黑体" panose="02010609060101010101" charset="-122"/>
                <a:cs typeface="黑体" panose="02010609060101010101" charset="-122"/>
                <a:sym typeface="+mn-lt"/>
              </a:rPr>
              <a:t>，</a:t>
            </a:r>
            <a:r>
              <a:rPr lang="zh-CN" altLang="en-US" sz="2000" noProof="0" dirty="0">
                <a:solidFill>
                  <a:schemeClr val="bg1"/>
                </a:solidFill>
                <a:latin typeface="黑体" panose="02010609060101010101" charset="-122"/>
                <a:ea typeface="黑体" panose="02010609060101010101" charset="-122"/>
                <a:cs typeface="黑体" panose="02010609060101010101" charset="-122"/>
                <a:sym typeface="+mn-lt"/>
              </a:rPr>
              <a:t>已经是</a:t>
            </a:r>
            <a:r>
              <a:rPr lang="zh-CN" altLang="en-US" sz="2000" u="sng" noProof="0" dirty="0">
                <a:solidFill>
                  <a:schemeClr val="bg1"/>
                </a:solidFill>
                <a:latin typeface="黑体" panose="02010609060101010101" charset="-122"/>
                <a:ea typeface="黑体" panose="02010609060101010101" charset="-122"/>
                <a:cs typeface="黑体" panose="02010609060101010101" charset="-122"/>
                <a:sym typeface="+mn-lt"/>
              </a:rPr>
              <a:t>人民对于经济文化迅</a:t>
            </a:r>
            <a:r>
              <a:rPr lang="zh-CN" altLang="en-US" sz="2000" u="sng" noProof="0" dirty="0">
                <a:solidFill>
                  <a:schemeClr val="bg1"/>
                </a:solidFill>
                <a:latin typeface="黑体" panose="02010609060101010101" charset="-122"/>
                <a:ea typeface="黑体" panose="02010609060101010101" charset="-122"/>
                <a:cs typeface="黑体" panose="02010609060101010101" charset="-122"/>
                <a:sym typeface="+mn-lt"/>
              </a:rPr>
              <a:t>速发展的需要同当前经济文化不能满足人民需要的状况之间的矛盾</a:t>
            </a:r>
            <a:r>
              <a:rPr lang="zh-CN" altLang="en-US" sz="2000" noProof="0" dirty="0">
                <a:solidFill>
                  <a:schemeClr val="bg1"/>
                </a:solidFill>
                <a:latin typeface="黑体" panose="02010609060101010101" charset="-122"/>
                <a:ea typeface="黑体" panose="02010609060101010101" charset="-122"/>
                <a:cs typeface="黑体" panose="02010609060101010101" charset="-122"/>
                <a:sym typeface="+mn-lt"/>
              </a:rPr>
              <a:t>。</a:t>
            </a:r>
            <a:endParaRPr lang="zh-CN" altLang="en-US" sz="2000" noProof="0" dirty="0">
              <a:solidFill>
                <a:schemeClr val="bg1"/>
              </a:solidFill>
              <a:latin typeface="黑体" panose="02010609060101010101" charset="-122"/>
              <a:ea typeface="黑体" panose="02010609060101010101" charset="-122"/>
              <a:cs typeface="黑体" panose="02010609060101010101" charset="-122"/>
              <a:sym typeface="+mn-lt"/>
            </a:endParaRPr>
          </a:p>
        </p:txBody>
      </p:sp>
      <p:sp>
        <p:nvSpPr>
          <p:cNvPr id="71" name="矩形标注 70"/>
          <p:cNvSpPr/>
          <p:nvPr/>
        </p:nvSpPr>
        <p:spPr>
          <a:xfrm>
            <a:off x="127635" y="1028065"/>
            <a:ext cx="4808220" cy="1313180"/>
          </a:xfrm>
          <a:prstGeom prst="wedgeRectCallout">
            <a:avLst>
              <a:gd name="adj1" fmla="val 48441"/>
              <a:gd name="adj2" fmla="val 63346"/>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118110" y="996315"/>
            <a:ext cx="4630420" cy="1322070"/>
          </a:xfrm>
          <a:prstGeom prst="rect">
            <a:avLst/>
          </a:prstGeom>
          <a:noFill/>
        </p:spPr>
        <p:txBody>
          <a:bodyPr wrap="square" rtlCol="0">
            <a:spAutoFit/>
          </a:bodyPr>
          <a:lstStyle/>
          <a:p>
            <a:pPr>
              <a:lnSpc>
                <a:spcPct val="100000"/>
              </a:lnSpc>
            </a:pPr>
            <a:r>
              <a:rPr lang="zh-CN" altLang="en-US" sz="2000" noProof="0" dirty="0">
                <a:solidFill>
                  <a:srgbClr val="C00000"/>
                </a:solidFill>
                <a:latin typeface="黑体" panose="02010609060101010101" charset="-122"/>
                <a:ea typeface="黑体" panose="02010609060101010101" charset="-122"/>
                <a:sym typeface="+mn-lt"/>
              </a:rPr>
              <a:t>党的十一届三中全会以来，中国共产党深刻总结历史经验教训，进一步深化了对我国社会主要矛盾的认识。提出</a:t>
            </a:r>
            <a:r>
              <a:rPr lang="zh-CN" altLang="en-US" sz="2000" u="sng" noProof="0" dirty="0">
                <a:solidFill>
                  <a:srgbClr val="C00000"/>
                </a:solidFill>
                <a:latin typeface="黑体" panose="02010609060101010101" charset="-122"/>
                <a:ea typeface="黑体" panose="02010609060101010101" charset="-122"/>
                <a:sym typeface="+mn-lt"/>
              </a:rPr>
              <a:t>将工作重心转移到社会主义现代化建设上</a:t>
            </a:r>
            <a:r>
              <a:rPr lang="zh-CN" altLang="en-US" sz="2000" noProof="0" dirty="0">
                <a:solidFill>
                  <a:srgbClr val="C00000"/>
                </a:solidFill>
                <a:latin typeface="黑体" panose="02010609060101010101" charset="-122"/>
                <a:ea typeface="黑体" panose="02010609060101010101" charset="-122"/>
                <a:sym typeface="+mn-lt"/>
              </a:rPr>
              <a:t>。</a:t>
            </a:r>
            <a:endParaRPr kumimoji="0" lang="zh-CN" altLang="en-US" sz="2000" kern="1200" cap="none" spc="0" normalizeH="0" baseline="0" noProof="0" dirty="0">
              <a:solidFill>
                <a:srgbClr val="C00000"/>
              </a:solidFill>
              <a:latin typeface="黑体" panose="02010609060101010101" charset="-122"/>
              <a:ea typeface="黑体" panose="02010609060101010101" charset="-122"/>
              <a:cs typeface="+mn-cs"/>
              <a:sym typeface="+mn-lt"/>
            </a:endParaRPr>
          </a:p>
        </p:txBody>
      </p:sp>
      <p:sp>
        <p:nvSpPr>
          <p:cNvPr id="73" name="矩形标注 72"/>
          <p:cNvSpPr/>
          <p:nvPr/>
        </p:nvSpPr>
        <p:spPr>
          <a:xfrm>
            <a:off x="4849495" y="4798695"/>
            <a:ext cx="7219950" cy="1925320"/>
          </a:xfrm>
          <a:prstGeom prst="wedgeRectCallout">
            <a:avLst>
              <a:gd name="adj1" fmla="val -20817"/>
              <a:gd name="adj2" fmla="val -6052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4848860" y="4816475"/>
            <a:ext cx="7343140" cy="1938020"/>
          </a:xfrm>
          <a:prstGeom prst="rect">
            <a:avLst/>
          </a:prstGeom>
          <a:noFill/>
        </p:spPr>
        <p:txBody>
          <a:bodyPr wrap="square" rtlCol="0">
            <a:spAutoFit/>
          </a:bodyPr>
          <a:lstStyle/>
          <a:p>
            <a:pPr>
              <a:lnSpc>
                <a:spcPct val="100000"/>
              </a:lnSpc>
            </a:pPr>
            <a:r>
              <a:rPr lang="zh-CN" altLang="en-US" sz="2000" noProof="0" dirty="0">
                <a:solidFill>
                  <a:srgbClr val="C00000"/>
                </a:solidFill>
                <a:latin typeface="黑体" panose="02010609060101010101" charset="-122"/>
                <a:ea typeface="黑体" panose="02010609060101010101" charset="-122"/>
                <a:cs typeface="黑体" panose="02010609060101010101" charset="-122"/>
                <a:sym typeface="+mn-lt"/>
              </a:rPr>
              <a:t>1981年，党的十一届六中全会通过的《关于建国以来党的若干历史问题的决议》明确指出∶“在社会主义改造基本完成以后，我国所要解决的主要矛盾，是</a:t>
            </a:r>
            <a:r>
              <a:rPr lang="zh-CN" altLang="en-US" sz="2000" u="sng" noProof="0" dirty="0">
                <a:solidFill>
                  <a:srgbClr val="C00000"/>
                </a:solidFill>
                <a:latin typeface="黑体" panose="02010609060101010101" charset="-122"/>
                <a:ea typeface="黑体" panose="02010609060101010101" charset="-122"/>
                <a:cs typeface="黑体" panose="02010609060101010101" charset="-122"/>
                <a:sym typeface="+mn-lt"/>
              </a:rPr>
              <a:t>人民日益增长的物质文化需要同落后的社会生产之间的矛盾</a:t>
            </a:r>
            <a:r>
              <a:rPr lang="zh-CN" altLang="en-US" sz="2000" noProof="0" dirty="0">
                <a:solidFill>
                  <a:srgbClr val="C00000"/>
                </a:solidFill>
                <a:latin typeface="黑体" panose="02010609060101010101" charset="-122"/>
                <a:ea typeface="黑体" panose="02010609060101010101" charset="-122"/>
                <a:cs typeface="黑体" panose="02010609060101010101" charset="-122"/>
                <a:sym typeface="+mn-lt"/>
              </a:rPr>
              <a:t>。党和国家工作的重点必须转移到以经济建设为中心的社会主义现代化建设上来，大大发展社会生产力，并在这个基础上逐步改善人民的物质文化生活。”</a:t>
            </a:r>
            <a:endParaRPr lang="zh-CN" altLang="en-US" sz="2000" noProof="0" dirty="0">
              <a:solidFill>
                <a:srgbClr val="C00000"/>
              </a:solidFill>
              <a:latin typeface="黑体" panose="02010609060101010101" charset="-122"/>
              <a:ea typeface="黑体" panose="02010609060101010101" charset="-122"/>
              <a:cs typeface="黑体" panose="02010609060101010101" charset="-122"/>
              <a:sym typeface="+mn-lt"/>
            </a:endParaRPr>
          </a:p>
        </p:txBody>
      </p:sp>
      <p:sp>
        <p:nvSpPr>
          <p:cNvPr id="75" name="矩形标注 74"/>
          <p:cNvSpPr/>
          <p:nvPr/>
        </p:nvSpPr>
        <p:spPr>
          <a:xfrm>
            <a:off x="5353685" y="808355"/>
            <a:ext cx="6702425" cy="1736090"/>
          </a:xfrm>
          <a:prstGeom prst="wedgeRectCallout">
            <a:avLst>
              <a:gd name="adj1" fmla="val 21899"/>
              <a:gd name="adj2" fmla="val 603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5366385" y="855980"/>
            <a:ext cx="6703060" cy="1630045"/>
          </a:xfrm>
          <a:prstGeom prst="rect">
            <a:avLst/>
          </a:prstGeom>
          <a:noFill/>
        </p:spPr>
        <p:txBody>
          <a:bodyPr wrap="square" rtlCol="0">
            <a:spAutoFit/>
          </a:bodyPr>
          <a:lstStyle/>
          <a:p>
            <a:pPr>
              <a:lnSpc>
                <a:spcPct val="100000"/>
              </a:lnSpc>
            </a:pPr>
            <a:r>
              <a:rPr lang="zh-CN" altLang="en-US" sz="2000" noProof="0" dirty="0">
                <a:solidFill>
                  <a:schemeClr val="bg1"/>
                </a:solidFill>
                <a:latin typeface="黑体" panose="02010609060101010101" charset="-122"/>
                <a:ea typeface="黑体" panose="02010609060101010101" charset="-122"/>
                <a:cs typeface="+mn-ea"/>
                <a:sym typeface="+mn-lt"/>
              </a:rPr>
              <a:t>经过改革开放以来的长足发展，我国经济社会发生重大变化，已经站到了一个新的历史起点上。以习近平同志为核心的党中央，坚持辩证唯物主义和历史唯物主义世界观和方法论，从新的时代特点和具体实际出发，作出了我国社会主要矛盾转化的重大论断。</a:t>
            </a:r>
            <a:endParaRPr lang="zh-CN" altLang="en-US" sz="2000" noProof="0" dirty="0">
              <a:solidFill>
                <a:schemeClr val="bg1"/>
              </a:solidFill>
              <a:latin typeface="黑体" panose="02010609060101010101" charset="-122"/>
              <a:ea typeface="黑体" panose="02010609060101010101" charset="-122"/>
              <a:cs typeface="+mn-ea"/>
              <a:sym typeface="+mn-lt"/>
            </a:endParaRPr>
          </a:p>
        </p:txBody>
      </p:sp>
      <p:sp>
        <p:nvSpPr>
          <p:cNvPr id="2" name="文本框 1"/>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3" name="矩形 2"/>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strVal val="#ppt_w*0.70"/>
                                          </p:val>
                                        </p:tav>
                                        <p:tav tm="100000">
                                          <p:val>
                                            <p:strVal val="#ppt_w"/>
                                          </p:val>
                                        </p:tav>
                                      </p:tavLst>
                                    </p:anim>
                                    <p:anim calcmode="lin" valueType="num">
                                      <p:cBhvr>
                                        <p:cTn id="21" dur="1000" fill="hold"/>
                                        <p:tgtEl>
                                          <p:spTgt spid="16"/>
                                        </p:tgtEl>
                                        <p:attrNameLst>
                                          <p:attrName>ppt_h</p:attrName>
                                        </p:attrNameLst>
                                      </p:cBhvr>
                                      <p:tavLst>
                                        <p:tav tm="0">
                                          <p:val>
                                            <p:strVal val="#ppt_h"/>
                                          </p:val>
                                        </p:tav>
                                        <p:tav tm="100000">
                                          <p:val>
                                            <p:strVal val="#ppt_h"/>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heel(1)">
                                      <p:cBhvr>
                                        <p:cTn id="27" dur="20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69"/>
                                        </p:tgtEl>
                                        <p:attrNameLst>
                                          <p:attrName>ppt_y</p:attrName>
                                        </p:attrNameLst>
                                      </p:cBhvr>
                                      <p:tavLst>
                                        <p:tav tm="0">
                                          <p:val>
                                            <p:strVal val="#ppt_y"/>
                                          </p:val>
                                        </p:tav>
                                        <p:tav tm="100000">
                                          <p:val>
                                            <p:strVal val="#ppt_y"/>
                                          </p:val>
                                        </p:tav>
                                      </p:tavLst>
                                    </p:anim>
                                    <p:anim calcmode="lin" valueType="num">
                                      <p:cBhvr>
                                        <p:cTn id="34"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edge">
                                      <p:cBhvr>
                                        <p:cTn id="41" dur="2000"/>
                                        <p:tgtEl>
                                          <p:spTgt spid="50"/>
                                        </p:tgtEl>
                                      </p:cBhvr>
                                    </p:animEffect>
                                  </p:childTnLst>
                                </p:cTn>
                              </p:par>
                              <p:par>
                                <p:cTn id="42" presetID="54" presetClass="entr" presetSubtype="0" accel="10000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strVal val="#ppt_w*0.05"/>
                                          </p:val>
                                        </p:tav>
                                        <p:tav tm="100000">
                                          <p:val>
                                            <p:strVal val="#ppt_w"/>
                                          </p:val>
                                        </p:tav>
                                      </p:tavLst>
                                    </p:anim>
                                    <p:anim calcmode="lin" valueType="num">
                                      <p:cBhvr>
                                        <p:cTn id="45" dur="500" fill="hold"/>
                                        <p:tgtEl>
                                          <p:spTgt spid="72"/>
                                        </p:tgtEl>
                                        <p:attrNameLst>
                                          <p:attrName>ppt_h</p:attrName>
                                        </p:attrNameLst>
                                      </p:cBhvr>
                                      <p:tavLst>
                                        <p:tav tm="0">
                                          <p:val>
                                            <p:strVal val="#ppt_h"/>
                                          </p:val>
                                        </p:tav>
                                        <p:tav tm="100000">
                                          <p:val>
                                            <p:strVal val="#ppt_h"/>
                                          </p:val>
                                        </p:tav>
                                      </p:tavLst>
                                    </p:anim>
                                    <p:anim calcmode="lin" valueType="num">
                                      <p:cBhvr>
                                        <p:cTn id="46" dur="500" fill="hold"/>
                                        <p:tgtEl>
                                          <p:spTgt spid="72"/>
                                        </p:tgtEl>
                                        <p:attrNameLst>
                                          <p:attrName>ppt_x</p:attrName>
                                        </p:attrNameLst>
                                      </p:cBhvr>
                                      <p:tavLst>
                                        <p:tav tm="0">
                                          <p:val>
                                            <p:strVal val="#ppt_x-.2"/>
                                          </p:val>
                                        </p:tav>
                                        <p:tav tm="100000">
                                          <p:val>
                                            <p:strVal val="#ppt_x"/>
                                          </p:val>
                                        </p:tav>
                                      </p:tavLst>
                                    </p:anim>
                                    <p:anim calcmode="lin" valueType="num">
                                      <p:cBhvr>
                                        <p:cTn id="47" dur="500" fill="hold"/>
                                        <p:tgtEl>
                                          <p:spTgt spid="72"/>
                                        </p:tgtEl>
                                        <p:attrNameLst>
                                          <p:attrName>ppt_y</p:attrName>
                                        </p:attrNameLst>
                                      </p:cBhvr>
                                      <p:tavLst>
                                        <p:tav tm="0">
                                          <p:val>
                                            <p:strVal val="#ppt_y"/>
                                          </p:val>
                                        </p:tav>
                                        <p:tav tm="100000">
                                          <p:val>
                                            <p:strVal val="#ppt_y"/>
                                          </p:val>
                                        </p:tav>
                                      </p:tavLst>
                                    </p:anim>
                                    <p:animEffect transition="in" filter="fade">
                                      <p:cBhvr>
                                        <p:cTn id="48" dur="500"/>
                                        <p:tgtEl>
                                          <p:spTgt spid="72"/>
                                        </p:tgtEl>
                                      </p:cBhvr>
                                    </p:animEffect>
                                  </p:childTnLst>
                                </p:cTn>
                              </p:par>
                            </p:childTnLst>
                          </p:cTn>
                        </p:par>
                      </p:childTnLst>
                    </p:cTn>
                  </p:par>
                  <p:par>
                    <p:cTn id="49" fill="hold">
                      <p:stCondLst>
                        <p:cond delay="indefinite"/>
                      </p:stCondLst>
                      <p:childTnLst>
                        <p:par>
                          <p:cTn id="50" fill="hold">
                            <p:stCondLst>
                              <p:cond delay="0"/>
                            </p:stCondLst>
                            <p:childTnLst>
                              <p:par>
                                <p:cTn id="51" presetID="54" presetClass="entr" presetSubtype="0" accel="10000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p:cTn id="53" dur="500" fill="hold"/>
                                        <p:tgtEl>
                                          <p:spTgt spid="71"/>
                                        </p:tgtEl>
                                        <p:attrNameLst>
                                          <p:attrName>ppt_w</p:attrName>
                                        </p:attrNameLst>
                                      </p:cBhvr>
                                      <p:tavLst>
                                        <p:tav tm="0">
                                          <p:val>
                                            <p:strVal val="#ppt_w*0.05"/>
                                          </p:val>
                                        </p:tav>
                                        <p:tav tm="100000">
                                          <p:val>
                                            <p:strVal val="#ppt_w"/>
                                          </p:val>
                                        </p:tav>
                                      </p:tavLst>
                                    </p:anim>
                                    <p:anim calcmode="lin" valueType="num">
                                      <p:cBhvr>
                                        <p:cTn id="54" dur="500" fill="hold"/>
                                        <p:tgtEl>
                                          <p:spTgt spid="71"/>
                                        </p:tgtEl>
                                        <p:attrNameLst>
                                          <p:attrName>ppt_h</p:attrName>
                                        </p:attrNameLst>
                                      </p:cBhvr>
                                      <p:tavLst>
                                        <p:tav tm="0">
                                          <p:val>
                                            <p:strVal val="#ppt_h"/>
                                          </p:val>
                                        </p:tav>
                                        <p:tav tm="100000">
                                          <p:val>
                                            <p:strVal val="#ppt_h"/>
                                          </p:val>
                                        </p:tav>
                                      </p:tavLst>
                                    </p:anim>
                                    <p:anim calcmode="lin" valueType="num">
                                      <p:cBhvr>
                                        <p:cTn id="55" dur="500" fill="hold"/>
                                        <p:tgtEl>
                                          <p:spTgt spid="71"/>
                                        </p:tgtEl>
                                        <p:attrNameLst>
                                          <p:attrName>ppt_x</p:attrName>
                                        </p:attrNameLst>
                                      </p:cBhvr>
                                      <p:tavLst>
                                        <p:tav tm="0">
                                          <p:val>
                                            <p:strVal val="#ppt_x-.2"/>
                                          </p:val>
                                        </p:tav>
                                        <p:tav tm="100000">
                                          <p:val>
                                            <p:strVal val="#ppt_x"/>
                                          </p:val>
                                        </p:tav>
                                      </p:tavLst>
                                    </p:anim>
                                    <p:anim calcmode="lin" valueType="num">
                                      <p:cBhvr>
                                        <p:cTn id="56" dur="500" fill="hold"/>
                                        <p:tgtEl>
                                          <p:spTgt spid="71"/>
                                        </p:tgtEl>
                                        <p:attrNameLst>
                                          <p:attrName>ppt_y</p:attrName>
                                        </p:attrNameLst>
                                      </p:cBhvr>
                                      <p:tavLst>
                                        <p:tav tm="0">
                                          <p:val>
                                            <p:strVal val="#ppt_y"/>
                                          </p:val>
                                        </p:tav>
                                        <p:tav tm="100000">
                                          <p:val>
                                            <p:strVal val="#ppt_y"/>
                                          </p:val>
                                        </p:tav>
                                      </p:tavLst>
                                    </p:anim>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edge">
                                      <p:cBhvr>
                                        <p:cTn id="62" dur="20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p:cTn id="67" dur="500" fill="hold"/>
                                        <p:tgtEl>
                                          <p:spTgt spid="73"/>
                                        </p:tgtEl>
                                        <p:attrNameLst>
                                          <p:attrName>ppt_w</p:attrName>
                                        </p:attrNameLst>
                                      </p:cBhvr>
                                      <p:tavLst>
                                        <p:tav tm="0">
                                          <p:val>
                                            <p:strVal val="#ppt_w*0.05"/>
                                          </p:val>
                                        </p:tav>
                                        <p:tav tm="100000">
                                          <p:val>
                                            <p:strVal val="#ppt_w"/>
                                          </p:val>
                                        </p:tav>
                                      </p:tavLst>
                                    </p:anim>
                                    <p:anim calcmode="lin" valueType="num">
                                      <p:cBhvr>
                                        <p:cTn id="68" dur="500" fill="hold"/>
                                        <p:tgtEl>
                                          <p:spTgt spid="73"/>
                                        </p:tgtEl>
                                        <p:attrNameLst>
                                          <p:attrName>ppt_h</p:attrName>
                                        </p:attrNameLst>
                                      </p:cBhvr>
                                      <p:tavLst>
                                        <p:tav tm="0">
                                          <p:val>
                                            <p:strVal val="#ppt_h"/>
                                          </p:val>
                                        </p:tav>
                                        <p:tav tm="100000">
                                          <p:val>
                                            <p:strVal val="#ppt_h"/>
                                          </p:val>
                                        </p:tav>
                                      </p:tavLst>
                                    </p:anim>
                                    <p:anim calcmode="lin" valueType="num">
                                      <p:cBhvr>
                                        <p:cTn id="69" dur="500" fill="hold"/>
                                        <p:tgtEl>
                                          <p:spTgt spid="73"/>
                                        </p:tgtEl>
                                        <p:attrNameLst>
                                          <p:attrName>ppt_x</p:attrName>
                                        </p:attrNameLst>
                                      </p:cBhvr>
                                      <p:tavLst>
                                        <p:tav tm="0">
                                          <p:val>
                                            <p:strVal val="#ppt_x-.2"/>
                                          </p:val>
                                        </p:tav>
                                        <p:tav tm="100000">
                                          <p:val>
                                            <p:strVal val="#ppt_x"/>
                                          </p:val>
                                        </p:tav>
                                      </p:tavLst>
                                    </p:anim>
                                    <p:anim calcmode="lin" valueType="num">
                                      <p:cBhvr>
                                        <p:cTn id="70" dur="500" fill="hold"/>
                                        <p:tgtEl>
                                          <p:spTgt spid="73"/>
                                        </p:tgtEl>
                                        <p:attrNameLst>
                                          <p:attrName>ppt_y</p:attrName>
                                        </p:attrNameLst>
                                      </p:cBhvr>
                                      <p:tavLst>
                                        <p:tav tm="0">
                                          <p:val>
                                            <p:strVal val="#ppt_y"/>
                                          </p:val>
                                        </p:tav>
                                        <p:tav tm="100000">
                                          <p:val>
                                            <p:strVal val="#ppt_y"/>
                                          </p:val>
                                        </p:tav>
                                      </p:tavLst>
                                    </p:anim>
                                    <p:animEffect transition="in" filter="fade">
                                      <p:cBhvr>
                                        <p:cTn id="71" dur="500"/>
                                        <p:tgtEl>
                                          <p:spTgt spid="73"/>
                                        </p:tgtEl>
                                      </p:cBhvr>
                                    </p:animEffect>
                                  </p:childTnLst>
                                </p:cTn>
                              </p:par>
                            </p:childTnLst>
                          </p:cTn>
                        </p:par>
                      </p:childTnLst>
                    </p:cTn>
                  </p:par>
                  <p:par>
                    <p:cTn id="72" fill="hold">
                      <p:stCondLst>
                        <p:cond delay="indefinite"/>
                      </p:stCondLst>
                      <p:childTnLst>
                        <p:par>
                          <p:cTn id="73" fill="hold">
                            <p:stCondLst>
                              <p:cond delay="0"/>
                            </p:stCondLst>
                            <p:childTnLst>
                              <p:par>
                                <p:cTn id="74" presetID="54" presetClass="entr" presetSubtype="0" accel="100000" fill="hold" nodeType="clickEffect">
                                  <p:stCondLst>
                                    <p:cond delay="0"/>
                                  </p:stCondLst>
                                  <p:childTnLst>
                                    <p:set>
                                      <p:cBhvr>
                                        <p:cTn id="75" dur="1" fill="hold">
                                          <p:stCondLst>
                                            <p:cond delay="0"/>
                                          </p:stCondLst>
                                        </p:cTn>
                                        <p:tgtEl>
                                          <p:spTgt spid="74">
                                            <p:txEl>
                                              <p:pRg st="0" end="0"/>
                                            </p:txEl>
                                          </p:spTgt>
                                        </p:tgtEl>
                                        <p:attrNameLst>
                                          <p:attrName>style.visibility</p:attrName>
                                        </p:attrNameLst>
                                      </p:cBhvr>
                                      <p:to>
                                        <p:strVal val="visible"/>
                                      </p:to>
                                    </p:set>
                                    <p:anim calcmode="lin" valueType="num">
                                      <p:cBhvr>
                                        <p:cTn id="76" dur="500" fill="hold"/>
                                        <p:tgtEl>
                                          <p:spTgt spid="74">
                                            <p:txEl>
                                              <p:pRg st="0" end="0"/>
                                            </p:txEl>
                                          </p:spTgt>
                                        </p:tgtEl>
                                        <p:attrNameLst>
                                          <p:attrName>ppt_w</p:attrName>
                                        </p:attrNameLst>
                                      </p:cBhvr>
                                      <p:tavLst>
                                        <p:tav tm="0">
                                          <p:val>
                                            <p:strVal val="#ppt_w*0.05"/>
                                          </p:val>
                                        </p:tav>
                                        <p:tav tm="100000">
                                          <p:val>
                                            <p:strVal val="#ppt_w"/>
                                          </p:val>
                                        </p:tav>
                                      </p:tavLst>
                                    </p:anim>
                                    <p:anim calcmode="lin" valueType="num">
                                      <p:cBhvr>
                                        <p:cTn id="77" dur="500" fill="hold"/>
                                        <p:tgtEl>
                                          <p:spTgt spid="74">
                                            <p:txEl>
                                              <p:pRg st="0" end="0"/>
                                            </p:txEl>
                                          </p:spTgt>
                                        </p:tgtEl>
                                        <p:attrNameLst>
                                          <p:attrName>ppt_h</p:attrName>
                                        </p:attrNameLst>
                                      </p:cBhvr>
                                      <p:tavLst>
                                        <p:tav tm="0">
                                          <p:val>
                                            <p:strVal val="#ppt_h"/>
                                          </p:val>
                                        </p:tav>
                                        <p:tav tm="100000">
                                          <p:val>
                                            <p:strVal val="#ppt_h"/>
                                          </p:val>
                                        </p:tav>
                                      </p:tavLst>
                                    </p:anim>
                                    <p:anim calcmode="lin" valueType="num">
                                      <p:cBhvr>
                                        <p:cTn id="78" dur="500" fill="hold"/>
                                        <p:tgtEl>
                                          <p:spTgt spid="74">
                                            <p:txEl>
                                              <p:pRg st="0" end="0"/>
                                            </p:txEl>
                                          </p:spTgt>
                                        </p:tgtEl>
                                        <p:attrNameLst>
                                          <p:attrName>ppt_x</p:attrName>
                                        </p:attrNameLst>
                                      </p:cBhvr>
                                      <p:tavLst>
                                        <p:tav tm="0">
                                          <p:val>
                                            <p:strVal val="#ppt_x-.2"/>
                                          </p:val>
                                        </p:tav>
                                        <p:tav tm="100000">
                                          <p:val>
                                            <p:strVal val="#ppt_x"/>
                                          </p:val>
                                        </p:tav>
                                      </p:tavLst>
                                    </p:anim>
                                    <p:anim calcmode="lin" valueType="num">
                                      <p:cBhvr>
                                        <p:cTn id="79" dur="500" fill="hold"/>
                                        <p:tgtEl>
                                          <p:spTgt spid="74">
                                            <p:txEl>
                                              <p:pRg st="0" end="0"/>
                                            </p:txEl>
                                          </p:spTgt>
                                        </p:tgtEl>
                                        <p:attrNameLst>
                                          <p:attrName>ppt_y</p:attrName>
                                        </p:attrNameLst>
                                      </p:cBhvr>
                                      <p:tavLst>
                                        <p:tav tm="0">
                                          <p:val>
                                            <p:strVal val="#ppt_y"/>
                                          </p:val>
                                        </p:tav>
                                        <p:tav tm="100000">
                                          <p:val>
                                            <p:strVal val="#ppt_y"/>
                                          </p:val>
                                        </p:tav>
                                      </p:tavLst>
                                    </p:anim>
                                    <p:animEffect transition="in" filter="fade">
                                      <p:cBhvr>
                                        <p:cTn id="80" dur="500"/>
                                        <p:tgtEl>
                                          <p:spTgt spid="74">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0" presetClass="entr" presetSubtype="0" fill="hold" grpId="0" nodeType="clickEffect">
                                  <p:stCondLst>
                                    <p:cond delay="0"/>
                                  </p:stCondLst>
                                  <p:childTnLst>
                                    <p:set>
                                      <p:cBhvr>
                                        <p:cTn id="84" dur="1" fill="hold">
                                          <p:stCondLst>
                                            <p:cond delay="0"/>
                                          </p:stCondLst>
                                        </p:cTn>
                                        <p:tgtEl>
                                          <p:spTgt spid="88093"/>
                                        </p:tgtEl>
                                        <p:attrNameLst>
                                          <p:attrName>style.visibility</p:attrName>
                                        </p:attrNameLst>
                                      </p:cBhvr>
                                      <p:to>
                                        <p:strVal val="visible"/>
                                      </p:to>
                                    </p:set>
                                    <p:animEffect transition="in" filter="wedge">
                                      <p:cBhvr>
                                        <p:cTn id="85" dur="2000"/>
                                        <p:tgtEl>
                                          <p:spTgt spid="88093"/>
                                        </p:tgtEl>
                                      </p:cBhvr>
                                    </p:animEffect>
                                  </p:childTnLst>
                                </p:cTn>
                              </p:par>
                              <p:par>
                                <p:cTn id="86" presetID="20" presetClass="entr" presetSubtype="0" fill="hold"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edge">
                                      <p:cBhvr>
                                        <p:cTn id="88" dur="20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54" presetClass="entr" presetSubtype="0" accel="100000"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 calcmode="lin" valueType="num">
                                      <p:cBhvr>
                                        <p:cTn id="93" dur="500" fill="hold"/>
                                        <p:tgtEl>
                                          <p:spTgt spid="75"/>
                                        </p:tgtEl>
                                        <p:attrNameLst>
                                          <p:attrName>ppt_w</p:attrName>
                                        </p:attrNameLst>
                                      </p:cBhvr>
                                      <p:tavLst>
                                        <p:tav tm="0">
                                          <p:val>
                                            <p:strVal val="#ppt_w*0.05"/>
                                          </p:val>
                                        </p:tav>
                                        <p:tav tm="100000">
                                          <p:val>
                                            <p:strVal val="#ppt_w"/>
                                          </p:val>
                                        </p:tav>
                                      </p:tavLst>
                                    </p:anim>
                                    <p:anim calcmode="lin" valueType="num">
                                      <p:cBhvr>
                                        <p:cTn id="94" dur="500" fill="hold"/>
                                        <p:tgtEl>
                                          <p:spTgt spid="75"/>
                                        </p:tgtEl>
                                        <p:attrNameLst>
                                          <p:attrName>ppt_h</p:attrName>
                                        </p:attrNameLst>
                                      </p:cBhvr>
                                      <p:tavLst>
                                        <p:tav tm="0">
                                          <p:val>
                                            <p:strVal val="#ppt_h"/>
                                          </p:val>
                                        </p:tav>
                                        <p:tav tm="100000">
                                          <p:val>
                                            <p:strVal val="#ppt_h"/>
                                          </p:val>
                                        </p:tav>
                                      </p:tavLst>
                                    </p:anim>
                                    <p:anim calcmode="lin" valueType="num">
                                      <p:cBhvr>
                                        <p:cTn id="95" dur="500" fill="hold"/>
                                        <p:tgtEl>
                                          <p:spTgt spid="75"/>
                                        </p:tgtEl>
                                        <p:attrNameLst>
                                          <p:attrName>ppt_x</p:attrName>
                                        </p:attrNameLst>
                                      </p:cBhvr>
                                      <p:tavLst>
                                        <p:tav tm="0">
                                          <p:val>
                                            <p:strVal val="#ppt_x-.2"/>
                                          </p:val>
                                        </p:tav>
                                        <p:tav tm="100000">
                                          <p:val>
                                            <p:strVal val="#ppt_x"/>
                                          </p:val>
                                        </p:tav>
                                      </p:tavLst>
                                    </p:anim>
                                    <p:anim calcmode="lin" valueType="num">
                                      <p:cBhvr>
                                        <p:cTn id="96" dur="500" fill="hold"/>
                                        <p:tgtEl>
                                          <p:spTgt spid="75"/>
                                        </p:tgtEl>
                                        <p:attrNameLst>
                                          <p:attrName>ppt_y</p:attrName>
                                        </p:attrNameLst>
                                      </p:cBhvr>
                                      <p:tavLst>
                                        <p:tav tm="0">
                                          <p:val>
                                            <p:strVal val="#ppt_y"/>
                                          </p:val>
                                        </p:tav>
                                        <p:tav tm="100000">
                                          <p:val>
                                            <p:strVal val="#ppt_y"/>
                                          </p:val>
                                        </p:tav>
                                      </p:tavLst>
                                    </p:anim>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54" presetClass="entr" presetSubtype="0" accel="100000" fill="hold" nodeType="clickEffect">
                                  <p:stCondLst>
                                    <p:cond delay="0"/>
                                  </p:stCondLst>
                                  <p:childTnLst>
                                    <p:set>
                                      <p:cBhvr>
                                        <p:cTn id="101" dur="1" fill="hold">
                                          <p:stCondLst>
                                            <p:cond delay="0"/>
                                          </p:stCondLst>
                                        </p:cTn>
                                        <p:tgtEl>
                                          <p:spTgt spid="76">
                                            <p:txEl>
                                              <p:pRg st="0" end="0"/>
                                            </p:txEl>
                                          </p:spTgt>
                                        </p:tgtEl>
                                        <p:attrNameLst>
                                          <p:attrName>style.visibility</p:attrName>
                                        </p:attrNameLst>
                                      </p:cBhvr>
                                      <p:to>
                                        <p:strVal val="visible"/>
                                      </p:to>
                                    </p:set>
                                    <p:anim calcmode="lin" valueType="num">
                                      <p:cBhvr>
                                        <p:cTn id="102" dur="500" fill="hold"/>
                                        <p:tgtEl>
                                          <p:spTgt spid="76">
                                            <p:txEl>
                                              <p:pRg st="0" end="0"/>
                                            </p:txEl>
                                          </p:spTgt>
                                        </p:tgtEl>
                                        <p:attrNameLst>
                                          <p:attrName>ppt_w</p:attrName>
                                        </p:attrNameLst>
                                      </p:cBhvr>
                                      <p:tavLst>
                                        <p:tav tm="0">
                                          <p:val>
                                            <p:strVal val="#ppt_w*0.05"/>
                                          </p:val>
                                        </p:tav>
                                        <p:tav tm="100000">
                                          <p:val>
                                            <p:strVal val="#ppt_w"/>
                                          </p:val>
                                        </p:tav>
                                      </p:tavLst>
                                    </p:anim>
                                    <p:anim calcmode="lin" valueType="num">
                                      <p:cBhvr>
                                        <p:cTn id="103" dur="500" fill="hold"/>
                                        <p:tgtEl>
                                          <p:spTgt spid="76">
                                            <p:txEl>
                                              <p:pRg st="0" end="0"/>
                                            </p:txEl>
                                          </p:spTgt>
                                        </p:tgtEl>
                                        <p:attrNameLst>
                                          <p:attrName>ppt_h</p:attrName>
                                        </p:attrNameLst>
                                      </p:cBhvr>
                                      <p:tavLst>
                                        <p:tav tm="0">
                                          <p:val>
                                            <p:strVal val="#ppt_h"/>
                                          </p:val>
                                        </p:tav>
                                        <p:tav tm="100000">
                                          <p:val>
                                            <p:strVal val="#ppt_h"/>
                                          </p:val>
                                        </p:tav>
                                      </p:tavLst>
                                    </p:anim>
                                    <p:anim calcmode="lin" valueType="num">
                                      <p:cBhvr>
                                        <p:cTn id="104" dur="500" fill="hold"/>
                                        <p:tgtEl>
                                          <p:spTgt spid="76">
                                            <p:txEl>
                                              <p:pRg st="0" end="0"/>
                                            </p:txEl>
                                          </p:spTgt>
                                        </p:tgtEl>
                                        <p:attrNameLst>
                                          <p:attrName>ppt_x</p:attrName>
                                        </p:attrNameLst>
                                      </p:cBhvr>
                                      <p:tavLst>
                                        <p:tav tm="0">
                                          <p:val>
                                            <p:strVal val="#ppt_x-.2"/>
                                          </p:val>
                                        </p:tav>
                                        <p:tav tm="100000">
                                          <p:val>
                                            <p:strVal val="#ppt_x"/>
                                          </p:val>
                                        </p:tav>
                                      </p:tavLst>
                                    </p:anim>
                                    <p:anim calcmode="lin" valueType="num">
                                      <p:cBhvr>
                                        <p:cTn id="105" dur="500" fill="hold"/>
                                        <p:tgtEl>
                                          <p:spTgt spid="76">
                                            <p:txEl>
                                              <p:pRg st="0" end="0"/>
                                            </p:txEl>
                                          </p:spTgt>
                                        </p:tgtEl>
                                        <p:attrNameLst>
                                          <p:attrName>ppt_y</p:attrName>
                                        </p:attrNameLst>
                                      </p:cBhvr>
                                      <p:tavLst>
                                        <p:tav tm="0">
                                          <p:val>
                                            <p:strVal val="#ppt_y"/>
                                          </p:val>
                                        </p:tav>
                                        <p:tav tm="100000">
                                          <p:val>
                                            <p:strVal val="#ppt_y"/>
                                          </p:val>
                                        </p:tav>
                                      </p:tavLst>
                                    </p:anim>
                                    <p:animEffect transition="in" filter="fade">
                                      <p:cBhvr>
                                        <p:cTn id="106"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6" grpId="0" bldLvl="0" animBg="1"/>
      <p:bldP spid="67" grpId="0" animBg="1"/>
      <p:bldP spid="88093" grpId="0"/>
      <p:bldP spid="69" grpId="0" animBg="1"/>
      <p:bldP spid="71" grpId="0" bldLvl="0" animBg="1"/>
      <p:bldP spid="72" grpId="0"/>
      <p:bldP spid="73" grpId="0" bldLvl="0" animBg="1"/>
      <p:bldP spid="75" grpId="0" bldLvl="0" animBg="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5914354" y="-3538356"/>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914260" y="1606405"/>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3669665" y="1695450"/>
            <a:ext cx="3945890" cy="476885"/>
          </a:xfrm>
          <a:prstGeom prst="rect">
            <a:avLst/>
          </a:prstGeom>
        </p:spPr>
        <p:txBody>
          <a:bodyPr wrap="square" lIns="105571" tIns="52784" rIns="105571" bIns="52784">
            <a:spAutoFit/>
          </a:bodyPr>
          <a:lstStyle/>
          <a:p>
            <a:pPr lvl="0">
              <a:lnSpc>
                <a:spcPct val="110000"/>
              </a:lnSpc>
              <a:buClr>
                <a:srgbClr val="C00000"/>
              </a:buClr>
              <a:defRPr/>
            </a:pPr>
            <a:r>
              <a:rPr lang="zh-CN" altLang="en-US" sz="22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方正小标宋简体" panose="00000600000000000000" charset="-122"/>
                <a:sym typeface="黑体" panose="02010609060101010101" charset="-122"/>
              </a:rPr>
              <a:t>当 前 我 国 社 会 主 要 矛 盾</a:t>
            </a:r>
            <a:endParaRPr lang="zh-CN" altLang="en-US" sz="22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方正小标宋简体" panose="00000600000000000000" charset="-122"/>
              <a:sym typeface="黑体" panose="02010609060101010101" charset="-122"/>
            </a:endParaRPr>
          </a:p>
        </p:txBody>
      </p:sp>
      <p:sp>
        <p:nvSpPr>
          <p:cNvPr id="5" name="文本框 4"/>
          <p:cNvSpPr txBox="1"/>
          <p:nvPr/>
        </p:nvSpPr>
        <p:spPr>
          <a:xfrm>
            <a:off x="5095875" y="2707640"/>
            <a:ext cx="5986145" cy="2399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14400" rtl="0" eaLnBrk="1" fontAlgn="auto" latinLnBrk="0" hangingPunct="1">
              <a:lnSpc>
                <a:spcPct val="150000"/>
              </a:lnSpc>
              <a:spcBef>
                <a:spcPct val="0"/>
              </a:spcBef>
              <a:spcAft>
                <a:spcPts val="600"/>
              </a:spcAft>
              <a:buClrTx/>
              <a:buSzTx/>
              <a:buFontTx/>
              <a:buNone/>
              <a:defRPr/>
            </a:pPr>
            <a:endParaRPr kumimoji="0" lang="zh-CN" altLang="en-US" sz="2000" b="0"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mn-cs"/>
            </a:endParaRPr>
          </a:p>
          <a:p>
            <a:pPr marL="0" marR="0" lvl="0" indent="0" algn="l" defTabSz="914400" rtl="0" eaLnBrk="1" fontAlgn="auto" latinLnBrk="0" hangingPunct="1">
              <a:lnSpc>
                <a:spcPct val="150000"/>
              </a:lnSpc>
              <a:spcBef>
                <a:spcPct val="0"/>
              </a:spcBef>
              <a:spcAft>
                <a:spcPts val="600"/>
              </a:spcAft>
              <a:buClrTx/>
              <a:buSzTx/>
              <a:buFontTx/>
              <a:buNone/>
              <a:defRPr/>
            </a:pPr>
            <a:r>
              <a:rPr kumimoji="0" lang="zh-CN" altLang="en-US" sz="2000" b="0"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黑体" panose="02010609060101010101" charset="-122"/>
              </a:rPr>
              <a:t>中国特色社会主义进入新时代，我国社会主要矛盾已经转化为</a:t>
            </a:r>
            <a:r>
              <a:rPr kumimoji="0" lang="zh-CN" altLang="en-US" sz="2000" b="1" i="0" u="sng"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黑体" panose="02010609060101010101" charset="-122"/>
              </a:rPr>
              <a:t>人民日益增长的美好生活需要和不平衡不充分的发展之间的矛盾</a:t>
            </a:r>
            <a:r>
              <a:rPr kumimoji="0" lang="zh-CN" altLang="en-US" sz="2000" b="0"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黑体" panose="02010609060101010101" charset="-122"/>
              </a:rPr>
              <a:t>。</a:t>
            </a:r>
            <a:endParaRPr kumimoji="0" lang="en-US" altLang="zh-CN" sz="2000" b="0"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00000"/>
              </a:lnSpc>
              <a:spcBef>
                <a:spcPct val="0"/>
              </a:spcBef>
              <a:spcAft>
                <a:spcPts val="600"/>
              </a:spcAft>
              <a:buClrTx/>
              <a:buSzTx/>
              <a:buFontTx/>
              <a:buNone/>
              <a:defRPr/>
            </a:pPr>
            <a:r>
              <a:rPr kumimoji="0" lang="zh-CN" altLang="en-US" sz="2000" b="0" i="0" u="none" strike="noStrike" kern="1200" cap="none" spc="0" normalizeH="0" baseline="0" noProof="1">
                <a:ln>
                  <a:noFill/>
                </a:ln>
                <a:solidFill>
                  <a:srgbClr val="000000"/>
                </a:solidFill>
                <a:effectLst/>
                <a:uLnTx/>
                <a:uFillTx/>
                <a:latin typeface="黑体" panose="02010609060101010101" charset="-122"/>
                <a:ea typeface="黑体" panose="02010609060101010101" charset="-122"/>
                <a:cs typeface="黑体" panose="02010609060101010101" charset="-122"/>
              </a:rPr>
              <a:t> </a:t>
            </a:r>
            <a:r>
              <a:rPr kumimoji="0" lang="en-US" altLang="zh-CN" sz="2000" b="0" i="0" u="none" strike="noStrike" kern="1200" cap="none" spc="0" normalizeH="0" baseline="0" noProof="1">
                <a:ln>
                  <a:noFill/>
                </a:ln>
                <a:solidFill>
                  <a:srgbClr val="000000"/>
                </a:solidFill>
                <a:effectLst/>
                <a:uLnTx/>
                <a:uFillTx/>
                <a:latin typeface="黑体" panose="02010609060101010101" charset="-122"/>
                <a:ea typeface="黑体" panose="02010609060101010101" charset="-122"/>
                <a:cs typeface="黑体" panose="02010609060101010101" charset="-122"/>
              </a:rPr>
              <a:t>                   </a:t>
            </a:r>
            <a:endParaRPr kumimoji="0" lang="zh-CN" altLang="en-US" sz="2000" b="0" i="0" u="none" strike="noStrike" kern="1200" cap="none" spc="0" normalizeH="0" baseline="0" noProof="1">
              <a:ln>
                <a:noFill/>
              </a:ln>
              <a:solidFill>
                <a:srgbClr val="000000"/>
              </a:solidFill>
              <a:effectLst/>
              <a:uLnTx/>
              <a:uFillTx/>
              <a:latin typeface="黑体" panose="02010609060101010101" charset="-122"/>
              <a:ea typeface="黑体" panose="02010609060101010101" charset="-122"/>
              <a:cs typeface="黑体" panose="02010609060101010101" charset="-122"/>
            </a:endParaRPr>
          </a:p>
        </p:txBody>
      </p:sp>
      <p:sp>
        <p:nvSpPr>
          <p:cNvPr id="3" name="文本框 2"/>
          <p:cNvSpPr txBox="1"/>
          <p:nvPr/>
        </p:nvSpPr>
        <p:spPr>
          <a:xfrm>
            <a:off x="8753475" y="4602480"/>
            <a:ext cx="1897380" cy="398780"/>
          </a:xfrm>
          <a:prstGeom prst="rect">
            <a:avLst/>
          </a:prstGeom>
          <a:noFill/>
        </p:spPr>
        <p:txBody>
          <a:bodyPr wrap="square" rtlCol="0">
            <a:spAutoFit/>
          </a:bodyPr>
          <a:lstStyle/>
          <a:p>
            <a:r>
              <a:rPr lang="en-US" altLang="zh-CN" sz="2000" b="1">
                <a:ln>
                  <a:noFill/>
                </a:ln>
                <a:solidFill>
                  <a:srgbClr val="C00000"/>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a:t>
            </a:r>
            <a:r>
              <a:rPr lang="zh-CN" altLang="en-US" sz="2000" b="1">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习近平</a:t>
            </a:r>
            <a:r>
              <a:rPr lang="zh-CN" altLang="en-US" b="1">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a:t>
            </a:r>
            <a:endParaRPr kumimoji="0" lang="zh-CN" altLang="en-US"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黑体" panose="02010609060101010101" charset="-122"/>
            </a:endParaRPr>
          </a:p>
        </p:txBody>
      </p:sp>
      <p:sp>
        <p:nvSpPr>
          <p:cNvPr id="13" name="文本框 12"/>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4" name="矩形 3"/>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6" name="图片 5"/>
          <p:cNvPicPr>
            <a:picLocks noChangeAspect="1"/>
          </p:cNvPicPr>
          <p:nvPr/>
        </p:nvPicPr>
        <p:blipFill>
          <a:blip r:embed="rId1"/>
          <a:srcRect l="15973" r="16155"/>
          <a:stretch>
            <a:fillRect/>
          </a:stretch>
        </p:blipFill>
        <p:spPr>
          <a:xfrm>
            <a:off x="914400" y="2707640"/>
            <a:ext cx="3841115" cy="3194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800" decel="100000"/>
                                        <p:tgtEl>
                                          <p:spTgt spid="6"/>
                                        </p:tgtEl>
                                      </p:cBhvr>
                                    </p:animEffect>
                                    <p:anim calcmode="lin" valueType="num">
                                      <p:cBhvr>
                                        <p:cTn id="26" dur="800" decel="100000" fill="hold"/>
                                        <p:tgtEl>
                                          <p:spTgt spid="6"/>
                                        </p:tgtEl>
                                        <p:attrNameLst>
                                          <p:attrName>style.rotation</p:attrName>
                                        </p:attrNameLst>
                                      </p:cBhvr>
                                      <p:tavLst>
                                        <p:tav tm="0">
                                          <p:val>
                                            <p:fltVal val="-90"/>
                                          </p:val>
                                        </p:tav>
                                        <p:tav tm="100000">
                                          <p:val>
                                            <p:fltVal val="0"/>
                                          </p:val>
                                        </p:tav>
                                      </p:tavLst>
                                    </p:anim>
                                    <p:anim calcmode="lin" valueType="num">
                                      <p:cBhvr>
                                        <p:cTn id="27" dur="800" decel="100000" fill="hold"/>
                                        <p:tgtEl>
                                          <p:spTgt spid="6"/>
                                        </p:tgtEl>
                                        <p:attrNameLst>
                                          <p:attrName>ppt_x</p:attrName>
                                        </p:attrNameLst>
                                      </p:cBhvr>
                                      <p:tavLst>
                                        <p:tav tm="0">
                                          <p:val>
                                            <p:strVal val="#ppt_x+0.4"/>
                                          </p:val>
                                        </p:tav>
                                        <p:tav tm="100000">
                                          <p:val>
                                            <p:strVal val="#ppt_x-0.05"/>
                                          </p:val>
                                        </p:tav>
                                      </p:tavLst>
                                    </p:anim>
                                    <p:anim calcmode="lin" valueType="num">
                                      <p:cBhvr>
                                        <p:cTn id="28" dur="800" decel="100000" fill="hold"/>
                                        <p:tgtEl>
                                          <p:spTgt spid="6"/>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5" grpId="0" bldLvl="0" animBg="1"/>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28775" y="1602105"/>
            <a:ext cx="8862695" cy="460375"/>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mn-cs"/>
              </a:rPr>
              <a:t>人民日益增长的物质文化需要同</a:t>
            </a:r>
            <a:r>
              <a:rPr lang="zh-CN" altLang="en-US" sz="2400" kern="0" noProof="0" dirty="0">
                <a:ln>
                  <a:noFill/>
                </a:ln>
                <a:solidFill>
                  <a:srgbClr val="FFFFFF"/>
                </a:solidFill>
                <a:effectLst/>
                <a:uLnTx/>
                <a:uFillTx/>
                <a:latin typeface="黑体" panose="02010609060101010101" charset="-122"/>
                <a:ea typeface="黑体" panose="02010609060101010101" charset="-122"/>
                <a:sym typeface="+mn-ea"/>
              </a:rPr>
              <a:t>落后的社会生产之间的矛盾</a:t>
            </a:r>
            <a:endParaRPr kumimoji="0" lang="zh-CN" altLang="en-US" sz="24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mn-cs"/>
              <a:sym typeface="+mn-ea"/>
            </a:endParaRPr>
          </a:p>
        </p:txBody>
      </p:sp>
      <p:sp>
        <p:nvSpPr>
          <p:cNvPr id="6" name="文本框 5"/>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矩形 6"/>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 name="右弧形箭头 3"/>
          <p:cNvSpPr/>
          <p:nvPr/>
        </p:nvSpPr>
        <p:spPr>
          <a:xfrm>
            <a:off x="10594340" y="1880870"/>
            <a:ext cx="565785" cy="72199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3" name="矩形 12"/>
          <p:cNvSpPr/>
          <p:nvPr/>
        </p:nvSpPr>
        <p:spPr>
          <a:xfrm>
            <a:off x="1650365" y="2433955"/>
            <a:ext cx="8840470" cy="460375"/>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algn="just" defTabSz="913765" rtl="0" eaLnBrk="1" fontAlgn="auto" latinLnBrk="0" hangingPunct="1">
              <a:lnSpc>
                <a:spcPct val="100000"/>
              </a:lnSpc>
              <a:spcBef>
                <a:spcPts val="0"/>
              </a:spcBef>
              <a:spcAft>
                <a:spcPts val="0"/>
              </a:spcAft>
              <a:buClrTx/>
              <a:buSzTx/>
              <a:buFontTx/>
              <a:buNone/>
              <a:defRPr/>
            </a:pPr>
            <a:r>
              <a:rPr lang="zh-CN" altLang="en-US" sz="2400" kern="0" noProof="0" dirty="0">
                <a:ln>
                  <a:noFill/>
                </a:ln>
                <a:solidFill>
                  <a:srgbClr val="FFFFFF"/>
                </a:solidFill>
                <a:effectLst/>
                <a:uLnTx/>
                <a:uFillTx/>
                <a:latin typeface="黑体" panose="02010609060101010101" charset="-122"/>
                <a:ea typeface="黑体" panose="02010609060101010101" charset="-122"/>
                <a:sym typeface="+mn-ea"/>
              </a:rPr>
              <a:t>人民日益增长的美好生活需要同不平衡不充分的发展之间的矛盾</a:t>
            </a:r>
            <a:endParaRPr kumimoji="0" lang="zh-CN" altLang="en-US" sz="2400" b="0"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mn-cs"/>
              <a:sym typeface="+mn-ea"/>
            </a:endParaRPr>
          </a:p>
        </p:txBody>
      </p:sp>
      <p:sp>
        <p:nvSpPr>
          <p:cNvPr id="126" name="矩形 125"/>
          <p:cNvSpPr/>
          <p:nvPr/>
        </p:nvSpPr>
        <p:spPr>
          <a:xfrm>
            <a:off x="0" y="3235325"/>
            <a:ext cx="12192000" cy="2633980"/>
          </a:xfrm>
          <a:prstGeom prst="rect">
            <a:avLst/>
          </a:prstGeom>
          <a:solidFill>
            <a:schemeClr val="bg1"/>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129" name="组合 128"/>
          <p:cNvGrpSpPr/>
          <p:nvPr/>
        </p:nvGrpSpPr>
        <p:grpSpPr>
          <a:xfrm>
            <a:off x="1936488" y="5393954"/>
            <a:ext cx="327574" cy="251699"/>
            <a:chOff x="3313590" y="-1019562"/>
            <a:chExt cx="1290744" cy="991768"/>
          </a:xfrm>
          <a:solidFill>
            <a:srgbClr val="D71619">
              <a:alpha val="50000"/>
            </a:srgbClr>
          </a:solidFill>
        </p:grpSpPr>
        <p:sp>
          <p:nvSpPr>
            <p:cNvPr id="146" name="椭圆 145"/>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椭圆 146"/>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8" name="椭圆 147"/>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9" name="椭圆 148"/>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0" name="椭圆 149"/>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1" name="组合 150"/>
            <p:cNvGrpSpPr/>
            <p:nvPr/>
          </p:nvGrpSpPr>
          <p:grpSpPr>
            <a:xfrm rot="355892">
              <a:off x="4088923" y="-453600"/>
              <a:ext cx="382291" cy="425806"/>
              <a:chOff x="4130498" y="-453600"/>
              <a:chExt cx="382291" cy="425806"/>
            </a:xfrm>
            <a:grpFill/>
          </p:grpSpPr>
          <p:sp>
            <p:nvSpPr>
              <p:cNvPr id="158" name="椭圆 157"/>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9" name="椭圆 158"/>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0" name="椭圆 159"/>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2" name="椭圆 151"/>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3" name="组合 152"/>
            <p:cNvGrpSpPr/>
            <p:nvPr/>
          </p:nvGrpSpPr>
          <p:grpSpPr>
            <a:xfrm rot="21244108" flipV="1">
              <a:off x="4088923" y="-1019562"/>
              <a:ext cx="382291" cy="425806"/>
              <a:chOff x="4130498" y="-453600"/>
              <a:chExt cx="382291" cy="425806"/>
            </a:xfrm>
            <a:grpFill/>
          </p:grpSpPr>
          <p:sp>
            <p:nvSpPr>
              <p:cNvPr id="155" name="椭圆 15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椭圆 15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 name="椭圆 15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4" name="椭圆 153"/>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0" name="组合 129"/>
          <p:cNvGrpSpPr/>
          <p:nvPr/>
        </p:nvGrpSpPr>
        <p:grpSpPr>
          <a:xfrm>
            <a:off x="3069739" y="4601626"/>
            <a:ext cx="652085" cy="501043"/>
            <a:chOff x="3313590" y="-1019562"/>
            <a:chExt cx="1290744" cy="991768"/>
          </a:xfrm>
          <a:solidFill>
            <a:srgbClr val="D71619"/>
          </a:solidFill>
        </p:grpSpPr>
        <p:sp>
          <p:nvSpPr>
            <p:cNvPr id="131" name="椭圆 130"/>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2" name="椭圆 131"/>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3" name="椭圆 132"/>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4" name="椭圆 133"/>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5" name="椭圆 134"/>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6" name="组合 135"/>
            <p:cNvGrpSpPr/>
            <p:nvPr/>
          </p:nvGrpSpPr>
          <p:grpSpPr>
            <a:xfrm rot="355892">
              <a:off x="4088923" y="-453600"/>
              <a:ext cx="382291" cy="425806"/>
              <a:chOff x="4130498" y="-453600"/>
              <a:chExt cx="382291" cy="425806"/>
            </a:xfrm>
            <a:grpFill/>
          </p:grpSpPr>
          <p:sp>
            <p:nvSpPr>
              <p:cNvPr id="143" name="椭圆 142"/>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4" name="椭圆 143"/>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椭圆 144"/>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7" name="椭圆 136"/>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8" name="组合 137"/>
            <p:cNvGrpSpPr/>
            <p:nvPr/>
          </p:nvGrpSpPr>
          <p:grpSpPr>
            <a:xfrm rot="21244108" flipV="1">
              <a:off x="4088923" y="-1019562"/>
              <a:ext cx="382291" cy="425806"/>
              <a:chOff x="4130498" y="-453600"/>
              <a:chExt cx="382291" cy="425806"/>
            </a:xfrm>
            <a:grpFill/>
          </p:grpSpPr>
          <p:sp>
            <p:nvSpPr>
              <p:cNvPr id="140" name="椭圆 139"/>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椭圆 141"/>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9" name="椭圆 138"/>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62" name="组合 161"/>
          <p:cNvGrpSpPr/>
          <p:nvPr/>
        </p:nvGrpSpPr>
        <p:grpSpPr>
          <a:xfrm>
            <a:off x="1628485" y="4285986"/>
            <a:ext cx="327574" cy="251699"/>
            <a:chOff x="3313590" y="-1019562"/>
            <a:chExt cx="1290744" cy="991768"/>
          </a:xfrm>
          <a:solidFill>
            <a:srgbClr val="D71619">
              <a:alpha val="20000"/>
            </a:srgbClr>
          </a:solidFill>
        </p:grpSpPr>
        <p:sp>
          <p:nvSpPr>
            <p:cNvPr id="163" name="椭圆 16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4" name="椭圆 16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5" name="椭圆 16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6" name="椭圆 16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7" name="椭圆 16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8" name="组合 167"/>
            <p:cNvGrpSpPr/>
            <p:nvPr/>
          </p:nvGrpSpPr>
          <p:grpSpPr>
            <a:xfrm rot="355892">
              <a:off x="4088923" y="-453600"/>
              <a:ext cx="382291" cy="425806"/>
              <a:chOff x="4130498" y="-453600"/>
              <a:chExt cx="382291" cy="425806"/>
            </a:xfrm>
            <a:grpFill/>
          </p:grpSpPr>
          <p:sp>
            <p:nvSpPr>
              <p:cNvPr id="175" name="椭圆 17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椭圆 17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椭圆 17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69" name="椭圆 16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0" name="组合 169"/>
            <p:cNvGrpSpPr/>
            <p:nvPr/>
          </p:nvGrpSpPr>
          <p:grpSpPr>
            <a:xfrm rot="21244108" flipV="1">
              <a:off x="4088923" y="-1019562"/>
              <a:ext cx="382291" cy="425806"/>
              <a:chOff x="4130498" y="-453600"/>
              <a:chExt cx="382291" cy="425806"/>
            </a:xfrm>
            <a:grpFill/>
          </p:grpSpPr>
          <p:sp>
            <p:nvSpPr>
              <p:cNvPr id="172" name="椭圆 17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3" name="椭圆 17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4" name="椭圆 17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1" name="椭圆 17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4" name="矩形 123"/>
          <p:cNvSpPr/>
          <p:nvPr/>
        </p:nvSpPr>
        <p:spPr>
          <a:xfrm>
            <a:off x="4359275" y="3975100"/>
            <a:ext cx="6934200" cy="175323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内涵更丰富，从</a:t>
            </a:r>
            <a:r>
              <a:rPr lang="en-US" altLang="zh-CN"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a:t>
            </a: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有没有</a:t>
            </a:r>
            <a:r>
              <a:rPr lang="en-US" altLang="zh-CN"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a:t>
            </a: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到</a:t>
            </a:r>
            <a:r>
              <a:rPr lang="en-US" altLang="zh-CN"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a:t>
            </a: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优不优</a:t>
            </a:r>
            <a:r>
              <a:rPr lang="en-US" altLang="zh-CN"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a:t>
            </a:r>
            <a:endParaRPr lang="en-US" altLang="zh-CN"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涵盖面更大，还注重精神需要、环境需要等</a:t>
            </a:r>
            <a:endPar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4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更符合当下中国的最新国情</a:t>
            </a:r>
            <a:endParaRPr kumimoji="0" lang="zh-CN" altLang="en-US" sz="24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8" name="矩形 28"/>
          <p:cNvSpPr/>
          <p:nvPr/>
        </p:nvSpPr>
        <p:spPr>
          <a:xfrm>
            <a:off x="2033747" y="3530918"/>
            <a:ext cx="1970405" cy="521970"/>
          </a:xfrm>
          <a:prstGeom prst="rect">
            <a:avLst/>
          </a:prstGeom>
          <a:noFill/>
          <a:ln w="9525">
            <a:noFill/>
          </a:ln>
        </p:spPr>
        <p:txBody>
          <a:bodyPr wrap="none">
            <a:spAutoFit/>
          </a:bodyPr>
          <a:lstStyle/>
          <a:p>
            <a:pPr algn="ctr" eaLnBrk="1" hangingPunct="1"/>
            <a:r>
              <a:rPr lang="zh-CN" altLang="en-US" sz="2800" b="1" dirty="0">
                <a:solidFill>
                  <a:srgbClr val="C00000"/>
                </a:solidFill>
                <a:latin typeface="方正小标宋简体" panose="00000600000000000000" charset="-122"/>
                <a:ea typeface="方正小标宋简体" panose="00000600000000000000" charset="-122"/>
              </a:rPr>
              <a:t>三个新变化</a:t>
            </a:r>
            <a:endParaRPr lang="zh-CN" altLang="en-US" sz="2800" b="1" dirty="0">
              <a:solidFill>
                <a:srgbClr val="C00000"/>
              </a:solidFill>
              <a:latin typeface="方正小标宋简体" panose="00000600000000000000" charset="-122"/>
              <a:ea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1"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arn(inVertical)">
                                      <p:cBhvr>
                                        <p:cTn id="32" dur="500"/>
                                        <p:tgtEl>
                                          <p:spTgt spid="38"/>
                                        </p:tgtEl>
                                      </p:cBhvr>
                                    </p:animEffect>
                                  </p:childTnLst>
                                </p:cTn>
                              </p:par>
                              <p:par>
                                <p:cTn id="33" presetID="16" presetClass="entr" presetSubtype="21" fill="hold" nodeType="with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barn(inVertical)">
                                      <p:cBhvr>
                                        <p:cTn id="35" dur="500"/>
                                        <p:tgtEl>
                                          <p:spTgt spid="130"/>
                                        </p:tgtEl>
                                      </p:cBhvr>
                                    </p:animEffect>
                                  </p:childTnLst>
                                </p:cTn>
                              </p:par>
                              <p:par>
                                <p:cTn id="36" presetID="16" presetClass="entr" presetSubtype="21" fill="hold" nodeType="with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barn(inVertical)">
                                      <p:cBhvr>
                                        <p:cTn id="38" dur="500"/>
                                        <p:tgtEl>
                                          <p:spTgt spid="162"/>
                                        </p:tgtEl>
                                      </p:cBhvr>
                                    </p:animEffect>
                                  </p:childTnLst>
                                </p:cTn>
                              </p:par>
                              <p:par>
                                <p:cTn id="39" presetID="16" presetClass="entr" presetSubtype="21" fill="hold" nodeType="with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barn(inVertical)">
                                      <p:cBhvr>
                                        <p:cTn id="41" dur="500"/>
                                        <p:tgtEl>
                                          <p:spTgt spid="129"/>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124">
                                            <p:txEl>
                                              <p:pRg st="0" end="0"/>
                                            </p:txEl>
                                          </p:spTgt>
                                        </p:tgtEl>
                                        <p:attrNameLst>
                                          <p:attrName>style.visibility</p:attrName>
                                        </p:attrNameLst>
                                      </p:cBhvr>
                                      <p:to>
                                        <p:strVal val="visible"/>
                                      </p:to>
                                    </p:set>
                                    <p:anim calcmode="lin" valueType="num">
                                      <p:cBhvr>
                                        <p:cTn id="46" dur="500" fill="hold"/>
                                        <p:tgtEl>
                                          <p:spTgt spid="124">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12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24">
                                            <p:txEl>
                                              <p:pRg st="1" end="1"/>
                                            </p:txEl>
                                          </p:spTgt>
                                        </p:tgtEl>
                                        <p:attrNameLst>
                                          <p:attrName>style.visibility</p:attrName>
                                        </p:attrNameLst>
                                      </p:cBhvr>
                                      <p:to>
                                        <p:strVal val="visible"/>
                                      </p:to>
                                    </p:set>
                                    <p:anim calcmode="lin" valueType="num">
                                      <p:cBhvr>
                                        <p:cTn id="52" dur="500" fill="hold"/>
                                        <p:tgtEl>
                                          <p:spTgt spid="124">
                                            <p:txEl>
                                              <p:pRg st="1" end="1"/>
                                            </p:txEl>
                                          </p:spTgt>
                                        </p:tgtEl>
                                        <p:attrNameLst>
                                          <p:attrName>ppt_w</p:attrName>
                                        </p:attrNameLst>
                                      </p:cBhvr>
                                      <p:tavLst>
                                        <p:tav tm="0">
                                          <p:val>
                                            <p:fltVal val="0"/>
                                          </p:val>
                                        </p:tav>
                                        <p:tav tm="100000">
                                          <p:val>
                                            <p:strVal val="#ppt_w"/>
                                          </p:val>
                                        </p:tav>
                                      </p:tavLst>
                                    </p:anim>
                                    <p:anim calcmode="lin" valueType="num">
                                      <p:cBhvr>
                                        <p:cTn id="53" dur="500" fill="hold"/>
                                        <p:tgtEl>
                                          <p:spTgt spid="124">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124">
                                            <p:txEl>
                                              <p:pRg st="2" end="2"/>
                                            </p:txEl>
                                          </p:spTgt>
                                        </p:tgtEl>
                                        <p:attrNameLst>
                                          <p:attrName>style.visibility</p:attrName>
                                        </p:attrNameLst>
                                      </p:cBhvr>
                                      <p:to>
                                        <p:strVal val="visible"/>
                                      </p:to>
                                    </p:set>
                                    <p:anim calcmode="lin" valueType="num">
                                      <p:cBhvr>
                                        <p:cTn id="58" dur="500" fill="hold"/>
                                        <p:tgtEl>
                                          <p:spTgt spid="124">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124">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4" grpId="0" bldLvl="0" animBg="1"/>
      <p:bldP spid="13" grpId="0" bldLvl="0" animBg="1"/>
      <p:bldP spid="13" grpId="1" animBg="1"/>
      <p:bldP spid="3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（二）社会主要矛盾变化的依据</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（为什么？）</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73430" y="3138805"/>
            <a:ext cx="5437505" cy="2861310"/>
          </a:xfrm>
          <a:prstGeom prst="rect">
            <a:avLst/>
          </a:prstGeom>
        </p:spPr>
        <p:txBody>
          <a:bodyPr wrap="square">
            <a:spAutoFit/>
          </a:bodyPr>
          <a:lstStyle/>
          <a:p>
            <a:pPr marL="285750" indent="-285750">
              <a:lnSpc>
                <a:spcPct val="150000"/>
              </a:lnSpc>
              <a:buFont typeface="Wingdings" panose="05000000000000000000" charset="0"/>
              <a:buChar char="n"/>
            </a:pPr>
            <a:r>
              <a:rPr lang="zh-CN" altLang="en-US" sz="2000" dirty="0">
                <a:solidFill>
                  <a:srgbClr val="C00000"/>
                </a:solidFill>
                <a:latin typeface="黑体" panose="02010609060101010101" charset="-122"/>
                <a:ea typeface="黑体" panose="02010609060101010101" charset="-122"/>
                <a:cs typeface="黑体" panose="02010609060101010101" charset="-122"/>
              </a:rPr>
              <a:t>“落后的社会生产”已经不符合中国实际（社会生产）</a:t>
            </a:r>
            <a:endParaRPr lang="zh-CN" altLang="en-US" sz="2000" dirty="0">
              <a:solidFill>
                <a:srgbClr val="C00000"/>
              </a:solidFill>
              <a:latin typeface="黑体" panose="02010609060101010101" charset="-122"/>
              <a:ea typeface="黑体" panose="02010609060101010101" charset="-122"/>
              <a:cs typeface="黑体" panose="02010609060101010101" charset="-122"/>
            </a:endParaRPr>
          </a:p>
          <a:p>
            <a:pPr marL="285750" indent="-285750">
              <a:lnSpc>
                <a:spcPct val="150000"/>
              </a:lnSpc>
              <a:buFont typeface="Wingdings" panose="05000000000000000000" charset="0"/>
              <a:buChar char="n"/>
            </a:pPr>
            <a:r>
              <a:rPr lang="zh-CN" altLang="en-US" sz="2000" dirty="0">
                <a:solidFill>
                  <a:srgbClr val="C00000"/>
                </a:solidFill>
                <a:latin typeface="黑体" panose="02010609060101010101" charset="-122"/>
                <a:ea typeface="黑体" panose="02010609060101010101" charset="-122"/>
                <a:cs typeface="黑体" panose="02010609060101010101" charset="-122"/>
              </a:rPr>
              <a:t>人民生活水平显著提高，对美好生活的向往更加强烈（社会需求）</a:t>
            </a:r>
            <a:endParaRPr lang="zh-CN" altLang="en-US" sz="2000" dirty="0">
              <a:solidFill>
                <a:srgbClr val="C00000"/>
              </a:solidFill>
              <a:latin typeface="黑体" panose="02010609060101010101" charset="-122"/>
              <a:ea typeface="黑体" panose="02010609060101010101" charset="-122"/>
              <a:cs typeface="黑体" panose="02010609060101010101" charset="-122"/>
            </a:endParaRPr>
          </a:p>
          <a:p>
            <a:pPr marL="285750" indent="-285750">
              <a:lnSpc>
                <a:spcPct val="150000"/>
              </a:lnSpc>
              <a:buFont typeface="Wingdings" panose="05000000000000000000" charset="0"/>
              <a:buChar char="n"/>
            </a:pPr>
            <a:r>
              <a:rPr lang="zh-CN" altLang="en-US" sz="2000" dirty="0">
                <a:solidFill>
                  <a:srgbClr val="C00000"/>
                </a:solidFill>
                <a:latin typeface="黑体" panose="02010609060101010101" charset="-122"/>
                <a:ea typeface="黑体" panose="02010609060101010101" charset="-122"/>
                <a:cs typeface="黑体" panose="02010609060101010101" charset="-122"/>
              </a:rPr>
              <a:t>突出的问题是发展不平衡不充分（主要制约因素）</a:t>
            </a:r>
            <a:endParaRPr lang="zh-CN" altLang="en-US" sz="2000" dirty="0">
              <a:solidFill>
                <a:srgbClr val="C00000"/>
              </a:solidFill>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矩形 6"/>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694805" y="1988820"/>
            <a:ext cx="4716780" cy="3138170"/>
          </a:xfrm>
          <a:prstGeom prst="rect">
            <a:avLst/>
          </a:prstGeom>
          <a:ln w="12700">
            <a:noFill/>
          </a:ln>
          <a:effectLst>
            <a:outerShdw blurRad="50800" dist="38100" dir="8100000" algn="tr" rotWithShape="0">
              <a:prstClr val="black">
                <a:alpha val="40000"/>
              </a:prstClr>
            </a:outerShdw>
          </a:effectLst>
        </p:spPr>
      </p:pic>
      <p:sp>
        <p:nvSpPr>
          <p:cNvPr id="3" name="文本框 2"/>
          <p:cNvSpPr txBox="1"/>
          <p:nvPr/>
        </p:nvSpPr>
        <p:spPr>
          <a:xfrm>
            <a:off x="516890" y="1361440"/>
            <a:ext cx="5801995" cy="1691640"/>
          </a:xfrm>
          <a:prstGeom prst="rect">
            <a:avLst/>
          </a:prstGeom>
          <a:noFill/>
        </p:spPr>
        <p:txBody>
          <a:bodyPr wrap="square" rtlCol="0" anchor="t">
            <a:spAutoFit/>
          </a:bodyPr>
          <a:p>
            <a:pPr indent="457200" fontAlgn="auto">
              <a:lnSpc>
                <a:spcPct val="130000"/>
              </a:lnSpc>
              <a:spcBef>
                <a:spcPts val="0"/>
              </a:spcBef>
              <a:spcAft>
                <a:spcPts val="0"/>
              </a:spcAft>
            </a:pPr>
            <a:r>
              <a:rPr lang="zh-CN" altLang="en-US" sz="2000">
                <a:latin typeface="黑体" panose="02010609060101010101" charset="-122"/>
                <a:ea typeface="黑体" panose="02010609060101010101" charset="-122"/>
                <a:cs typeface="黑体" panose="02010609060101010101" charset="-122"/>
              </a:rPr>
              <a:t>关于社会主要矛盾变化的重大论断，反映了我国社会发展的客观状况，是对我国</a:t>
            </a:r>
            <a:r>
              <a:rPr lang="zh-CN" altLang="en-US" sz="2000">
                <a:solidFill>
                  <a:srgbClr val="C00000"/>
                </a:solidFill>
                <a:latin typeface="黑体" panose="02010609060101010101" charset="-122"/>
                <a:ea typeface="黑体" panose="02010609060101010101" charset="-122"/>
                <a:cs typeface="黑体" panose="02010609060101010101" charset="-122"/>
              </a:rPr>
              <a:t>社会生产和人民需要</a:t>
            </a:r>
            <a:r>
              <a:rPr lang="zh-CN" altLang="en-US" sz="2000">
                <a:latin typeface="黑体" panose="02010609060101010101" charset="-122"/>
                <a:ea typeface="黑体" panose="02010609060101010101" charset="-122"/>
                <a:cs typeface="黑体" panose="02010609060101010101" charset="-122"/>
              </a:rPr>
              <a:t>两个方面深刻变化的科学把握。</a:t>
            </a:r>
            <a:endParaRPr lang="zh-CN" altLang="en-US" sz="2000">
              <a:latin typeface="黑体" panose="02010609060101010101" charset="-122"/>
              <a:ea typeface="黑体" panose="02010609060101010101" charset="-122"/>
              <a:cs typeface="黑体" panose="02010609060101010101" charset="-122"/>
            </a:endParaRPr>
          </a:p>
          <a:p>
            <a:pPr indent="457200" fontAlgn="auto">
              <a:lnSpc>
                <a:spcPct val="130000"/>
              </a:lnSpc>
              <a:spcBef>
                <a:spcPts val="0"/>
              </a:spcBef>
              <a:spcAft>
                <a:spcPts val="0"/>
              </a:spcAft>
            </a:pPr>
            <a:r>
              <a:rPr lang="zh-CN" altLang="en-US" sz="2000">
                <a:latin typeface="黑体" panose="02010609060101010101" charset="-122"/>
                <a:ea typeface="黑体" panose="02010609060101010101" charset="-122"/>
                <a:cs typeface="黑体" panose="02010609060101010101" charset="-122"/>
              </a:rPr>
              <a:t>具体说来，作出这一重大论断的</a:t>
            </a:r>
            <a:r>
              <a:rPr lang="zh-CN" altLang="en-US" sz="2000" b="1">
                <a:latin typeface="黑体" panose="02010609060101010101" charset="-122"/>
                <a:ea typeface="黑体" panose="02010609060101010101" charset="-122"/>
                <a:cs typeface="黑体" panose="02010609060101010101" charset="-122"/>
              </a:rPr>
              <a:t>主要依据</a:t>
            </a:r>
            <a:r>
              <a:rPr lang="zh-CN" altLang="en-US" sz="2000">
                <a:latin typeface="黑体" panose="02010609060101010101" charset="-122"/>
                <a:ea typeface="黑体" panose="02010609060101010101" charset="-122"/>
                <a:cs typeface="黑体" panose="02010609060101010101" charset="-122"/>
              </a:rPr>
              <a:t>有∶</a:t>
            </a:r>
            <a:endParaRPr lang="zh-CN" altLang="en-US" sz="200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circle(in)">
                                      <p:cBhvr>
                                        <p:cTn id="20" dur="2000"/>
                                        <p:tgtEl>
                                          <p:spTgt spid="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circle(in)">
                                      <p:cBhvr>
                                        <p:cTn id="25" dur="20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circle(in)">
                                      <p:cBhvr>
                                        <p:cTn id="30" dur="20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p:nvPr/>
        </p:nvSpPr>
        <p:spPr>
          <a:xfrm>
            <a:off x="1587352" y="337387"/>
            <a:ext cx="7955280" cy="645160"/>
          </a:xfrm>
          <a:prstGeom prst="rect">
            <a:avLst/>
          </a:prstGeom>
          <a:noFill/>
        </p:spPr>
        <p:txBody>
          <a:bodyPr wrap="none" rtlCol="0">
            <a:spAutoFit/>
          </a:bodyPr>
          <a:lstStyle/>
          <a:p>
            <a:pPr algn="ctr" eaLnBrk="1" hangingPunct="1">
              <a:lnSpc>
                <a:spcPct val="150000"/>
              </a:lnSpc>
            </a:pPr>
            <a:r>
              <a:rPr lang="en-US" altLang="zh-CN"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1</a:t>
            </a:r>
            <a:r>
              <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、“落后的社会生产”已经不符合中国实际（社会生产）</a:t>
            </a:r>
            <a:endPar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椭圆 4"/>
          <p:cNvSpPr/>
          <p:nvPr/>
        </p:nvSpPr>
        <p:spPr>
          <a:xfrm>
            <a:off x="3355975" y="3787140"/>
            <a:ext cx="2487930" cy="2446020"/>
          </a:xfrm>
          <a:prstGeom prst="ellipse">
            <a:avLst/>
          </a:prstGeom>
          <a:gradFill>
            <a:gsLst>
              <a:gs pos="100000">
                <a:srgbClr val="C82122">
                  <a:alpha val="47000"/>
                </a:srgbClr>
              </a:gs>
              <a:gs pos="74000">
                <a:srgbClr val="C82122">
                  <a:alpha val="0"/>
                </a:srgbClr>
              </a:gs>
            </a:gsLst>
            <a:lin ang="5400000" scaled="1"/>
          </a:gradFill>
          <a:ln>
            <a:gradFill>
              <a:gsLst>
                <a:gs pos="100000">
                  <a:schemeClr val="bg1"/>
                </a:gs>
                <a:gs pos="65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1644D5"/>
              </a:solidFill>
              <a:cs typeface="+mn-ea"/>
              <a:sym typeface="+mn-lt"/>
            </a:endParaRPr>
          </a:p>
        </p:txBody>
      </p:sp>
      <p:sp>
        <p:nvSpPr>
          <p:cNvPr id="6" name="椭圆 5"/>
          <p:cNvSpPr/>
          <p:nvPr/>
        </p:nvSpPr>
        <p:spPr>
          <a:xfrm>
            <a:off x="7054850" y="3787140"/>
            <a:ext cx="2487930" cy="2446020"/>
          </a:xfrm>
          <a:prstGeom prst="ellipse">
            <a:avLst/>
          </a:prstGeom>
          <a:gradFill>
            <a:gsLst>
              <a:gs pos="100000">
                <a:srgbClr val="CE5952">
                  <a:alpha val="47000"/>
                </a:srgbClr>
              </a:gs>
              <a:gs pos="74000">
                <a:srgbClr val="CE5952">
                  <a:alpha val="0"/>
                </a:srgbClr>
              </a:gs>
            </a:gsLst>
            <a:lin ang="5400000" scaled="1"/>
          </a:gradFill>
          <a:ln>
            <a:gradFill>
              <a:gsLst>
                <a:gs pos="100000">
                  <a:schemeClr val="bg1"/>
                </a:gs>
                <a:gs pos="65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1644D5"/>
              </a:solidFill>
              <a:cs typeface="+mn-ea"/>
              <a:sym typeface="+mn-lt"/>
            </a:endParaRPr>
          </a:p>
        </p:txBody>
      </p:sp>
      <p:sp>
        <p:nvSpPr>
          <p:cNvPr id="7" name="椭圆 6"/>
          <p:cNvSpPr/>
          <p:nvPr/>
        </p:nvSpPr>
        <p:spPr>
          <a:xfrm>
            <a:off x="1849755" y="4113530"/>
            <a:ext cx="1489710" cy="1464310"/>
          </a:xfrm>
          <a:prstGeom prst="ellipse">
            <a:avLst/>
          </a:prstGeom>
          <a:solidFill>
            <a:srgbClr val="C8212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跟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8" name="椭圆 7"/>
          <p:cNvSpPr/>
          <p:nvPr/>
        </p:nvSpPr>
        <p:spPr>
          <a:xfrm>
            <a:off x="5548630" y="4113530"/>
            <a:ext cx="1489710" cy="1464310"/>
          </a:xfrm>
          <a:prstGeom prst="ellipse">
            <a:avLst/>
          </a:prstGeom>
          <a:solidFill>
            <a:srgbClr val="CE595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并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3" name="椭圆 2"/>
          <p:cNvSpPr/>
          <p:nvPr/>
        </p:nvSpPr>
        <p:spPr>
          <a:xfrm>
            <a:off x="9246870" y="4113530"/>
            <a:ext cx="1489710" cy="1464310"/>
          </a:xfrm>
          <a:prstGeom prst="ellipse">
            <a:avLst/>
          </a:prstGeom>
          <a:solidFill>
            <a:srgbClr val="C8212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领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1215390" y="1069340"/>
            <a:ext cx="9815195" cy="3046095"/>
          </a:xfrm>
          <a:prstGeom prst="rect">
            <a:avLst/>
          </a:prstGeom>
          <a:noFill/>
        </p:spPr>
        <p:txBody>
          <a:bodyPr wrap="square" rtlCol="0" anchor="t">
            <a:spAutoFit/>
          </a:bodyPr>
          <a:p>
            <a:r>
              <a:rPr lang="en-US" altLang="zh-CN" sz="2400">
                <a:latin typeface="黑体" panose="02010609060101010101" charset="-122"/>
                <a:ea typeface="黑体" panose="02010609060101010101" charset="-122"/>
              </a:rPr>
              <a:t>    </a:t>
            </a:r>
            <a:r>
              <a:rPr lang="zh-CN" altLang="en-US" sz="2400">
                <a:latin typeface="黑体" panose="02010609060101010101" charset="-122"/>
                <a:ea typeface="黑体" panose="02010609060101010101" charset="-122"/>
              </a:rPr>
              <a:t>经过改革开放的深入推进，我国社会生产力水平总体上显著提高，社会生产能力在很多方面进入世界前列。</a:t>
            </a:r>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rPr>
              <a:t> </a:t>
            </a:r>
            <a:r>
              <a:rPr lang="en-US" altLang="zh-CN" sz="2400">
                <a:latin typeface="黑体" panose="02010609060101010101" charset="-122"/>
                <a:ea typeface="黑体" panose="02010609060101010101" charset="-122"/>
              </a:rPr>
              <a:t>   </a:t>
            </a:r>
            <a:r>
              <a:rPr lang="zh-CN" altLang="en-US" sz="2400">
                <a:latin typeface="黑体" panose="02010609060101010101" charset="-122"/>
                <a:ea typeface="黑体" panose="02010609060101010101" charset="-122"/>
              </a:rPr>
              <a:t>由于帝国主义的入侵和封建统治的黑暗，近代中国逐步成为半殖民地半封建社会，社会生产力水平很低。新中国成立以来特别是改革开放以来，中国人民在党的领导下奋发进取，社会生产力水平显著提高。</a:t>
            </a:r>
            <a:r>
              <a:rPr lang="zh-CN" altLang="en-US" sz="2400">
                <a:solidFill>
                  <a:srgbClr val="C00000"/>
                </a:solidFill>
                <a:latin typeface="黑体" panose="02010609060101010101" charset="-122"/>
                <a:ea typeface="黑体" panose="02010609060101010101" charset="-122"/>
              </a:rPr>
              <a:t>党的十八大以来</a:t>
            </a:r>
            <a:r>
              <a:rPr lang="zh-CN" altLang="en-US" sz="2400">
                <a:latin typeface="黑体" panose="02010609060101010101" charset="-122"/>
                <a:ea typeface="黑体" panose="02010609060101010101" charset="-122"/>
              </a:rPr>
              <a:t>，党和国家事业发展取得历史性成就、发生历史性变革。社会生产力水平发生了根本改变，推动我国经济实力、科技实力、国防实力、综合国力进入世界前列，我国国际地位实现了前所未有的提升。</a:t>
            </a:r>
            <a:endParaRPr lang="zh-CN" altLang="en-US" sz="24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strVal val="#ppt_w*0.70"/>
                                          </p:val>
                                        </p:tav>
                                        <p:tav tm="100000">
                                          <p:val>
                                            <p:strVal val="#ppt_w"/>
                                          </p:val>
                                        </p:tav>
                                      </p:tavLst>
                                    </p:anim>
                                    <p:anim calcmode="lin" valueType="num">
                                      <p:cBhvr>
                                        <p:cTn id="26" dur="1000" fill="hold"/>
                                        <p:tgtEl>
                                          <p:spTgt spid="5"/>
                                        </p:tgtEl>
                                        <p:attrNameLst>
                                          <p:attrName>ppt_h</p:attrName>
                                        </p:attrNameLst>
                                      </p:cBhvr>
                                      <p:tavLst>
                                        <p:tav tm="0">
                                          <p:val>
                                            <p:strVal val="#ppt_h"/>
                                          </p:val>
                                        </p:tav>
                                        <p:tav tm="100000">
                                          <p:val>
                                            <p:strVal val="#ppt_h"/>
                                          </p:val>
                                        </p:tav>
                                      </p:tavLst>
                                    </p:anim>
                                    <p:animEffect transition="in" filter="fade">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strVal val="#ppt_w*0.70"/>
                                          </p:val>
                                        </p:tav>
                                        <p:tav tm="100000">
                                          <p:val>
                                            <p:strVal val="#ppt_w"/>
                                          </p:val>
                                        </p:tav>
                                      </p:tavLst>
                                    </p:anim>
                                    <p:anim calcmode="lin" valueType="num">
                                      <p:cBhvr>
                                        <p:cTn id="33" dur="1000" fill="hold"/>
                                        <p:tgtEl>
                                          <p:spTgt spid="6"/>
                                        </p:tgtEl>
                                        <p:attrNameLst>
                                          <p:attrName>ppt_h</p:attrName>
                                        </p:attrNameLst>
                                      </p:cBhvr>
                                      <p:tavLst>
                                        <p:tav tm="0">
                                          <p:val>
                                            <p:strVal val="#ppt_h"/>
                                          </p:val>
                                        </p:tav>
                                        <p:tav tm="100000">
                                          <p:val>
                                            <p:strVal val="#ppt_h"/>
                                          </p:val>
                                        </p:tav>
                                      </p:tavLst>
                                    </p:anim>
                                    <p:animEffect transition="in" filter="fade">
                                      <p:cBhvr>
                                        <p:cTn id="34" dur="1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down)">
                                      <p:cBhvr>
                                        <p:cTn id="57" dur="580">
                                          <p:stCondLst>
                                            <p:cond delay="0"/>
                                          </p:stCondLst>
                                        </p:cTn>
                                        <p:tgtEl>
                                          <p:spTgt spid="8"/>
                                        </p:tgtEl>
                                      </p:cBhvr>
                                    </p:animEffect>
                                    <p:anim calcmode="lin" valueType="num">
                                      <p:cBhvr>
                                        <p:cTn id="5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3" dur="26">
                                          <p:stCondLst>
                                            <p:cond delay="650"/>
                                          </p:stCondLst>
                                        </p:cTn>
                                        <p:tgtEl>
                                          <p:spTgt spid="8"/>
                                        </p:tgtEl>
                                      </p:cBhvr>
                                      <p:to x="100000" y="60000"/>
                                    </p:animScale>
                                    <p:animScale>
                                      <p:cBhvr>
                                        <p:cTn id="64" dur="166" decel="50000">
                                          <p:stCondLst>
                                            <p:cond delay="676"/>
                                          </p:stCondLst>
                                        </p:cTn>
                                        <p:tgtEl>
                                          <p:spTgt spid="8"/>
                                        </p:tgtEl>
                                      </p:cBhvr>
                                      <p:to x="100000" y="100000"/>
                                    </p:animScale>
                                    <p:animScale>
                                      <p:cBhvr>
                                        <p:cTn id="65" dur="26">
                                          <p:stCondLst>
                                            <p:cond delay="1312"/>
                                          </p:stCondLst>
                                        </p:cTn>
                                        <p:tgtEl>
                                          <p:spTgt spid="8"/>
                                        </p:tgtEl>
                                      </p:cBhvr>
                                      <p:to x="100000" y="80000"/>
                                    </p:animScale>
                                    <p:animScale>
                                      <p:cBhvr>
                                        <p:cTn id="66" dur="166" decel="50000">
                                          <p:stCondLst>
                                            <p:cond delay="1338"/>
                                          </p:stCondLst>
                                        </p:cTn>
                                        <p:tgtEl>
                                          <p:spTgt spid="8"/>
                                        </p:tgtEl>
                                      </p:cBhvr>
                                      <p:to x="100000" y="100000"/>
                                    </p:animScale>
                                    <p:animScale>
                                      <p:cBhvr>
                                        <p:cTn id="67" dur="26">
                                          <p:stCondLst>
                                            <p:cond delay="1642"/>
                                          </p:stCondLst>
                                        </p:cTn>
                                        <p:tgtEl>
                                          <p:spTgt spid="8"/>
                                        </p:tgtEl>
                                      </p:cBhvr>
                                      <p:to x="100000" y="90000"/>
                                    </p:animScale>
                                    <p:animScale>
                                      <p:cBhvr>
                                        <p:cTn id="68" dur="166" decel="50000">
                                          <p:stCondLst>
                                            <p:cond delay="1668"/>
                                          </p:stCondLst>
                                        </p:cTn>
                                        <p:tgtEl>
                                          <p:spTgt spid="8"/>
                                        </p:tgtEl>
                                      </p:cBhvr>
                                      <p:to x="100000" y="100000"/>
                                    </p:animScale>
                                    <p:animScale>
                                      <p:cBhvr>
                                        <p:cTn id="69" dur="26">
                                          <p:stCondLst>
                                            <p:cond delay="1808"/>
                                          </p:stCondLst>
                                        </p:cTn>
                                        <p:tgtEl>
                                          <p:spTgt spid="8"/>
                                        </p:tgtEl>
                                      </p:cBhvr>
                                      <p:to x="100000" y="95000"/>
                                    </p:animScale>
                                    <p:animScale>
                                      <p:cBhvr>
                                        <p:cTn id="70" dur="166" decel="50000">
                                          <p:stCondLst>
                                            <p:cond delay="1834"/>
                                          </p:stCondLst>
                                        </p:cTn>
                                        <p:tgtEl>
                                          <p:spTgt spid="8"/>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down)">
                                      <p:cBhvr>
                                        <p:cTn id="75" dur="580">
                                          <p:stCondLst>
                                            <p:cond delay="0"/>
                                          </p:stCondLst>
                                        </p:cTn>
                                        <p:tgtEl>
                                          <p:spTgt spid="3"/>
                                        </p:tgtEl>
                                      </p:cBhvr>
                                    </p:animEffect>
                                    <p:anim calcmode="lin" valueType="num">
                                      <p:cBhvr>
                                        <p:cTn id="7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gtEl>
                                      </p:cBhvr>
                                      <p:to x="100000" y="60000"/>
                                    </p:animScale>
                                    <p:animScale>
                                      <p:cBhvr>
                                        <p:cTn id="82" dur="166" decel="50000">
                                          <p:stCondLst>
                                            <p:cond delay="676"/>
                                          </p:stCondLst>
                                        </p:cTn>
                                        <p:tgtEl>
                                          <p:spTgt spid="3"/>
                                        </p:tgtEl>
                                      </p:cBhvr>
                                      <p:to x="100000" y="100000"/>
                                    </p:animScale>
                                    <p:animScale>
                                      <p:cBhvr>
                                        <p:cTn id="83" dur="26">
                                          <p:stCondLst>
                                            <p:cond delay="1312"/>
                                          </p:stCondLst>
                                        </p:cTn>
                                        <p:tgtEl>
                                          <p:spTgt spid="3"/>
                                        </p:tgtEl>
                                      </p:cBhvr>
                                      <p:to x="100000" y="80000"/>
                                    </p:animScale>
                                    <p:animScale>
                                      <p:cBhvr>
                                        <p:cTn id="84" dur="166" decel="50000">
                                          <p:stCondLst>
                                            <p:cond delay="1338"/>
                                          </p:stCondLst>
                                        </p:cTn>
                                        <p:tgtEl>
                                          <p:spTgt spid="3"/>
                                        </p:tgtEl>
                                      </p:cBhvr>
                                      <p:to x="100000" y="100000"/>
                                    </p:animScale>
                                    <p:animScale>
                                      <p:cBhvr>
                                        <p:cTn id="85" dur="26">
                                          <p:stCondLst>
                                            <p:cond delay="1642"/>
                                          </p:stCondLst>
                                        </p:cTn>
                                        <p:tgtEl>
                                          <p:spTgt spid="3"/>
                                        </p:tgtEl>
                                      </p:cBhvr>
                                      <p:to x="100000" y="90000"/>
                                    </p:animScale>
                                    <p:animScale>
                                      <p:cBhvr>
                                        <p:cTn id="86" dur="166" decel="50000">
                                          <p:stCondLst>
                                            <p:cond delay="1668"/>
                                          </p:stCondLst>
                                        </p:cTn>
                                        <p:tgtEl>
                                          <p:spTgt spid="3"/>
                                        </p:tgtEl>
                                      </p:cBhvr>
                                      <p:to x="100000" y="100000"/>
                                    </p:animScale>
                                    <p:animScale>
                                      <p:cBhvr>
                                        <p:cTn id="87" dur="26">
                                          <p:stCondLst>
                                            <p:cond delay="1808"/>
                                          </p:stCondLst>
                                        </p:cTn>
                                        <p:tgtEl>
                                          <p:spTgt spid="3"/>
                                        </p:tgtEl>
                                      </p:cBhvr>
                                      <p:to x="100000" y="95000"/>
                                    </p:animScale>
                                    <p:animScale>
                                      <p:cBhvr>
                                        <p:cTn id="88"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6" grpId="0" bldLvl="0" animBg="1"/>
      <p:bldP spid="6" grpId="1" animBg="1"/>
      <p:bldP spid="7" grpId="0" bldLvl="0" animBg="1"/>
      <p:bldP spid="8" grpId="0" bldLvl="0" animBg="1"/>
      <p:bldP spid="3" grpId="0" bldLvl="0" animBg="1"/>
      <p:bldP spid="3" grpId="1"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p:nvPr/>
        </p:nvSpPr>
        <p:spPr>
          <a:xfrm>
            <a:off x="1587352" y="337387"/>
            <a:ext cx="7955280" cy="645160"/>
          </a:xfrm>
          <a:prstGeom prst="rect">
            <a:avLst/>
          </a:prstGeom>
          <a:noFill/>
        </p:spPr>
        <p:txBody>
          <a:bodyPr wrap="none" rtlCol="0">
            <a:spAutoFit/>
          </a:bodyPr>
          <a:lstStyle/>
          <a:p>
            <a:pPr algn="ctr" eaLnBrk="1" hangingPunct="1">
              <a:lnSpc>
                <a:spcPct val="150000"/>
              </a:lnSpc>
            </a:pPr>
            <a:r>
              <a:rPr lang="en-US" altLang="zh-CN"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1</a:t>
            </a:r>
            <a:r>
              <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、“落后的社会生产”已经不符合中国实际（社会生产）</a:t>
            </a:r>
            <a:endPar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1188720" y="1812925"/>
            <a:ext cx="9815195" cy="3046095"/>
          </a:xfrm>
          <a:prstGeom prst="rect">
            <a:avLst/>
          </a:prstGeom>
          <a:noFill/>
        </p:spPr>
        <p:txBody>
          <a:bodyPr wrap="square" rtlCol="0" anchor="t">
            <a:spAutoFit/>
          </a:bodyPr>
          <a:p>
            <a:pPr indent="457200" fontAlgn="auto"/>
            <a:r>
              <a:rPr lang="zh-CN" altLang="en-US" sz="2400">
                <a:latin typeface="黑体" panose="02010609060101010101" charset="-122"/>
                <a:ea typeface="黑体" panose="02010609060101010101" charset="-122"/>
              </a:rPr>
              <a:t>我国国内生产总值自2010年开始稳居世界第二位，货物进出口和服务贸易总额均居世界第二位，对外投资和利用外资分别居世界第二位、第三位，基础设施建设部分领域遥遥领先，高铁运营总里程、高速公路总里程和港口吞吐量均居世界第一位。</a:t>
            </a:r>
            <a:endParaRPr lang="zh-CN" altLang="en-US" sz="2400">
              <a:latin typeface="黑体" panose="02010609060101010101" charset="-122"/>
              <a:ea typeface="黑体" panose="02010609060101010101" charset="-122"/>
            </a:endParaRPr>
          </a:p>
          <a:p>
            <a:pPr indent="457200" fontAlgn="auto"/>
            <a:r>
              <a:rPr lang="zh-CN" altLang="en-US" sz="2400">
                <a:latin typeface="黑体" panose="02010609060101010101" charset="-122"/>
                <a:ea typeface="黑体" panose="02010609060101010101" charset="-122"/>
              </a:rPr>
              <a:t>工农业生产能力大幅提高，220多种主要工农业产品生产能力稳居世界第一位。</a:t>
            </a:r>
            <a:endParaRPr lang="zh-CN" altLang="en-US" sz="2400">
              <a:latin typeface="黑体" panose="02010609060101010101" charset="-122"/>
              <a:ea typeface="黑体" panose="02010609060101010101" charset="-122"/>
            </a:endParaRPr>
          </a:p>
          <a:p>
            <a:pPr indent="457200" fontAlgn="auto"/>
            <a:r>
              <a:rPr lang="zh-CN" altLang="en-US" sz="2400">
                <a:latin typeface="黑体" panose="02010609060101010101" charset="-122"/>
                <a:ea typeface="黑体" panose="02010609060101010101" charset="-122"/>
              </a:rPr>
              <a:t>这说明，</a:t>
            </a:r>
            <a:r>
              <a:rPr lang="zh-CN" altLang="en-US" sz="2400">
                <a:solidFill>
                  <a:srgbClr val="C00000"/>
                </a:solidFill>
                <a:latin typeface="黑体" panose="02010609060101010101" charset="-122"/>
                <a:ea typeface="黑体" panose="02010609060101010101" charset="-122"/>
              </a:rPr>
              <a:t>我国长期所处的短缺经济和供给不足状况已经发生根本性转变，再讲“落后的社会生产”已经不符合实际</a:t>
            </a:r>
            <a:r>
              <a:rPr lang="zh-CN" altLang="en-US" sz="2400">
                <a:latin typeface="黑体" panose="02010609060101010101" charset="-122"/>
                <a:ea typeface="黑体" panose="02010609060101010101" charset="-122"/>
              </a:rPr>
              <a:t>。</a:t>
            </a:r>
            <a:endParaRPr lang="zh-CN" altLang="en-US" sz="24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93702" y="271347"/>
            <a:ext cx="7955280" cy="645160"/>
          </a:xfrm>
          <a:prstGeom prst="rect">
            <a:avLst/>
          </a:prstGeom>
          <a:noFill/>
        </p:spPr>
        <p:txBody>
          <a:bodyPr wrap="none" rtlCol="0">
            <a:spAutoFit/>
          </a:bodyPr>
          <a:lstStyle/>
          <a:p>
            <a:pPr algn="ctr" eaLnBrk="1" hangingPunct="1">
              <a:lnSpc>
                <a:spcPct val="150000"/>
              </a:lnSpc>
            </a:pPr>
            <a:r>
              <a:rPr lang="en-US" altLang="zh-CN"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1</a:t>
            </a:r>
            <a:r>
              <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、“落后的社会生产”已经不符合中国实际（社会生产）</a:t>
            </a:r>
            <a:endPar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17" name="组合 16"/>
          <p:cNvGrpSpPr/>
          <p:nvPr/>
        </p:nvGrpSpPr>
        <p:grpSpPr>
          <a:xfrm>
            <a:off x="4133215" y="1805940"/>
            <a:ext cx="4117975" cy="3940175"/>
            <a:chOff x="5892" y="2687"/>
            <a:chExt cx="6768" cy="6802"/>
          </a:xfrm>
        </p:grpSpPr>
        <p:cxnSp>
          <p:nvCxnSpPr>
            <p:cNvPr id="3" name="直接连接符 2"/>
            <p:cNvCxnSpPr/>
            <p:nvPr/>
          </p:nvCxnSpPr>
          <p:spPr>
            <a:xfrm>
              <a:off x="9600" y="2687"/>
              <a:ext cx="0" cy="2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600" y="7635"/>
              <a:ext cx="0" cy="18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892" y="6217"/>
              <a:ext cx="28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0253" y="4193"/>
              <a:ext cx="1398" cy="13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0517" y="6217"/>
              <a:ext cx="193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7349" y="6692"/>
              <a:ext cx="1520" cy="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0202" y="6937"/>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405" y="3843"/>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292" y="3910"/>
              <a:ext cx="4616" cy="4615"/>
              <a:chOff x="510533" y="1824317"/>
              <a:chExt cx="4155734" cy="4154714"/>
            </a:xfrm>
            <a:solidFill>
              <a:schemeClr val="bg1">
                <a:lumMod val="75000"/>
              </a:schemeClr>
            </a:solidFill>
          </p:grpSpPr>
          <p:sp>
            <p:nvSpPr>
              <p:cNvPr id="42" name="Freeform 99"/>
              <p:cNvSpPr>
                <a:spLocks noEditPoints="1"/>
              </p:cNvSpPr>
              <p:nvPr/>
            </p:nvSpPr>
            <p:spPr bwMode="auto">
              <a:xfrm>
                <a:off x="983378" y="2297162"/>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51" name="组合 50"/>
              <p:cNvGrpSpPr/>
              <p:nvPr/>
            </p:nvGrpSpPr>
            <p:grpSpPr>
              <a:xfrm>
                <a:off x="845804" y="2800578"/>
                <a:ext cx="3219217" cy="1943350"/>
                <a:chOff x="1074075" y="1623962"/>
                <a:chExt cx="3219217" cy="1943350"/>
              </a:xfrm>
              <a:grpFill/>
            </p:grpSpPr>
            <p:grpSp>
              <p:nvGrpSpPr>
                <p:cNvPr id="52" name="组合 51"/>
                <p:cNvGrpSpPr/>
                <p:nvPr/>
              </p:nvGrpSpPr>
              <p:grpSpPr>
                <a:xfrm>
                  <a:off x="4008973" y="1920509"/>
                  <a:ext cx="284319" cy="1646803"/>
                  <a:chOff x="4008973" y="1920509"/>
                  <a:chExt cx="284319" cy="1646803"/>
                </a:xfrm>
                <a:grpFill/>
              </p:grpSpPr>
              <p:sp>
                <p:nvSpPr>
                  <p:cNvPr id="66"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7"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8"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9"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0"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1"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2"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3"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4"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5"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6"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7"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8"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9"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0"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nvGrpSpPr>
                <p:cNvPr id="53" name="组合 52"/>
                <p:cNvGrpSpPr/>
                <p:nvPr/>
              </p:nvGrpSpPr>
              <p:grpSpPr>
                <a:xfrm>
                  <a:off x="1074075" y="1623962"/>
                  <a:ext cx="424950" cy="1593812"/>
                  <a:chOff x="1074075" y="1623962"/>
                  <a:chExt cx="424950" cy="1593812"/>
                </a:xfrm>
                <a:grpFill/>
              </p:grpSpPr>
              <p:sp>
                <p:nvSpPr>
                  <p:cNvPr id="54"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5"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6"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7"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8"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9"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0"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1"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2"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3"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4"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nvGrpSpPr>
              <p:cNvPr id="81" name="组合 80"/>
              <p:cNvGrpSpPr/>
              <p:nvPr/>
            </p:nvGrpSpPr>
            <p:grpSpPr>
              <a:xfrm>
                <a:off x="742879" y="2055644"/>
                <a:ext cx="3691042" cy="3800081"/>
                <a:chOff x="4152232" y="1535851"/>
                <a:chExt cx="3691042" cy="3800081"/>
              </a:xfrm>
              <a:grpFill/>
            </p:grpSpPr>
            <p:grpSp>
              <p:nvGrpSpPr>
                <p:cNvPr id="82" name="组合 81"/>
                <p:cNvGrpSpPr/>
                <p:nvPr/>
              </p:nvGrpSpPr>
              <p:grpSpPr>
                <a:xfrm>
                  <a:off x="4152232" y="1535851"/>
                  <a:ext cx="3691042" cy="3800081"/>
                  <a:chOff x="971150" y="879028"/>
                  <a:chExt cx="3691042" cy="3800081"/>
                </a:xfrm>
                <a:grpFill/>
              </p:grpSpPr>
              <p:sp>
                <p:nvSpPr>
                  <p:cNvPr id="9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96" name="组合 95"/>
                  <p:cNvGrpSpPr/>
                  <p:nvPr/>
                </p:nvGrpSpPr>
                <p:grpSpPr>
                  <a:xfrm>
                    <a:off x="1331898" y="879028"/>
                    <a:ext cx="2959356" cy="3800081"/>
                    <a:chOff x="1331898" y="879028"/>
                    <a:chExt cx="2959356" cy="3800081"/>
                  </a:xfrm>
                  <a:grpFill/>
                </p:grpSpPr>
                <p:sp>
                  <p:nvSpPr>
                    <p:cNvPr id="97"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98" name="组合 97"/>
                    <p:cNvGrpSpPr/>
                    <p:nvPr/>
                  </p:nvGrpSpPr>
                  <p:grpSpPr>
                    <a:xfrm>
                      <a:off x="1331898" y="3982070"/>
                      <a:ext cx="2959356" cy="697039"/>
                      <a:chOff x="1331898" y="3982070"/>
                      <a:chExt cx="2959356" cy="697039"/>
                    </a:xfrm>
                    <a:grpFill/>
                  </p:grpSpPr>
                  <p:sp>
                    <p:nvSpPr>
                      <p:cNvPr id="99"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0"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1"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2"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3"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4"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5"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6"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7"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8"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9"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0"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1"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2"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3"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grpSp>
              <p:nvGrpSpPr>
                <p:cNvPr id="83" name="组合 82"/>
                <p:cNvGrpSpPr/>
                <p:nvPr/>
              </p:nvGrpSpPr>
              <p:grpSpPr>
                <a:xfrm>
                  <a:off x="6500150" y="3990770"/>
                  <a:ext cx="1145426" cy="1080205"/>
                  <a:chOff x="3319068" y="3333947"/>
                  <a:chExt cx="1145426" cy="1080205"/>
                </a:xfrm>
                <a:grpFill/>
              </p:grpSpPr>
              <p:sp>
                <p:nvSpPr>
                  <p:cNvPr id="84" name="Freeform 149"/>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5" name="Freeform 150"/>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6" name="Freeform 151"/>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7" name="Freeform 152"/>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8" name="Freeform 153"/>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9" name="Freeform 154"/>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90" name="Freeform 155"/>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1" name="Freeform 157"/>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2" name="Freeform 159"/>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3" name="Freeform 161"/>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4" name="Freeform 163"/>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nvGrpSpPr>
              <p:cNvPr id="114" name="组合 113"/>
              <p:cNvGrpSpPr/>
              <p:nvPr/>
            </p:nvGrpSpPr>
            <p:grpSpPr>
              <a:xfrm>
                <a:off x="986435" y="2233980"/>
                <a:ext cx="3206987" cy="3171319"/>
                <a:chOff x="1214706" y="1057364"/>
                <a:chExt cx="3206987" cy="3171319"/>
              </a:xfrm>
              <a:grpFill/>
            </p:grpSpPr>
            <p:grpSp>
              <p:nvGrpSpPr>
                <p:cNvPr id="115" name="组合 114"/>
                <p:cNvGrpSpPr/>
                <p:nvPr/>
              </p:nvGrpSpPr>
              <p:grpSpPr>
                <a:xfrm>
                  <a:off x="1472529" y="1057364"/>
                  <a:ext cx="1945388" cy="3171319"/>
                  <a:chOff x="1472529" y="1057364"/>
                  <a:chExt cx="1945388" cy="3171319"/>
                </a:xfrm>
                <a:grpFill/>
              </p:grpSpPr>
              <p:sp>
                <p:nvSpPr>
                  <p:cNvPr id="117" name="Freeform 101"/>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18" name="Freeform 102"/>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sp>
              <p:nvSpPr>
                <p:cNvPr id="116"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sp>
            <p:nvSpPr>
              <p:cNvPr id="119" name="Freeform 97"/>
              <p:cNvSpPr>
                <a:spLocks noEditPoints="1"/>
              </p:cNvSpPr>
              <p:nvPr/>
            </p:nvSpPr>
            <p:spPr bwMode="auto">
              <a:xfrm>
                <a:off x="510533" y="1824317"/>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20" name="组合 119"/>
              <p:cNvGrpSpPr/>
              <p:nvPr/>
            </p:nvGrpSpPr>
            <p:grpSpPr>
              <a:xfrm>
                <a:off x="510533" y="1828393"/>
                <a:ext cx="4150638" cy="4145543"/>
                <a:chOff x="3919886" y="1308600"/>
                <a:chExt cx="4150638" cy="4145543"/>
              </a:xfrm>
              <a:grpFill/>
            </p:grpSpPr>
            <p:sp>
              <p:nvSpPr>
                <p:cNvPr id="121" name="Freeform 104"/>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122" name="组合 121"/>
                <p:cNvGrpSpPr/>
                <p:nvPr/>
              </p:nvGrpSpPr>
              <p:grpSpPr>
                <a:xfrm>
                  <a:off x="4395788" y="1308600"/>
                  <a:ext cx="3674736" cy="4145543"/>
                  <a:chOff x="1214706" y="651777"/>
                  <a:chExt cx="3674736" cy="4145543"/>
                </a:xfrm>
                <a:grpFill/>
              </p:grpSpPr>
              <p:sp>
                <p:nvSpPr>
                  <p:cNvPr id="12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24" name="Freeform 165"/>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25" name="Freeform 166"/>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grpSp>
          <p:sp>
            <p:nvSpPr>
              <p:cNvPr id="126" name="Freeform 168"/>
              <p:cNvSpPr>
                <a:spLocks noEditPoints="1"/>
              </p:cNvSpPr>
              <p:nvPr/>
            </p:nvSpPr>
            <p:spPr bwMode="auto">
              <a:xfrm>
                <a:off x="1537747" y="2851531"/>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27" name="组合 126"/>
              <p:cNvGrpSpPr/>
              <p:nvPr/>
            </p:nvGrpSpPr>
            <p:grpSpPr>
              <a:xfrm>
                <a:off x="1260562" y="2489764"/>
                <a:ext cx="2657714" cy="2741275"/>
                <a:chOff x="1488833" y="1313148"/>
                <a:chExt cx="2657714" cy="2741275"/>
              </a:xfrm>
              <a:grp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29" name="Freeform 100"/>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131" name="组合 130"/>
                <p:cNvGrpSpPr/>
                <p:nvPr/>
              </p:nvGrpSpPr>
              <p:grpSpPr>
                <a:xfrm>
                  <a:off x="2704574" y="1394673"/>
                  <a:ext cx="916137" cy="299605"/>
                  <a:chOff x="2704574" y="1394673"/>
                  <a:chExt cx="916137" cy="299605"/>
                </a:xfrm>
                <a:grpFill/>
              </p:grpSpPr>
              <p:sp>
                <p:nvSpPr>
                  <p:cNvPr id="13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3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3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4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grpSp>
          </p:grpSp>
          <p:sp>
            <p:nvSpPr>
              <p:cNvPr id="141" name="Freeform 180"/>
              <p:cNvSpPr>
                <a:spLocks noEditPoints="1"/>
              </p:cNvSpPr>
              <p:nvPr/>
            </p:nvSpPr>
            <p:spPr bwMode="auto">
              <a:xfrm>
                <a:off x="1745636" y="3042095"/>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42" name="组合 141"/>
              <p:cNvGrpSpPr/>
              <p:nvPr/>
            </p:nvGrpSpPr>
            <p:grpSpPr>
              <a:xfrm>
                <a:off x="1405269" y="2711920"/>
                <a:ext cx="2385623" cy="2379508"/>
                <a:chOff x="1633540" y="1535304"/>
                <a:chExt cx="2385623" cy="2379508"/>
              </a:xfrm>
              <a:grpFill/>
            </p:grpSpPr>
            <p:sp>
              <p:nvSpPr>
                <p:cNvPr id="143"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44"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45"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pic>
          <p:nvPicPr>
            <p:cNvPr id="14" name="图形 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0" y="5527"/>
              <a:ext cx="1380" cy="1380"/>
            </a:xfrm>
            <a:prstGeom prst="rect">
              <a:avLst/>
            </a:prstGeom>
          </p:spPr>
        </p:pic>
        <p:sp>
          <p:nvSpPr>
            <p:cNvPr id="15" name="空心弧 14"/>
            <p:cNvSpPr/>
            <p:nvPr/>
          </p:nvSpPr>
          <p:spPr>
            <a:xfrm rot="21316014">
              <a:off x="6540" y="3141"/>
              <a:ext cx="6120" cy="6120"/>
            </a:xfrm>
            <a:prstGeom prst="blockArc">
              <a:avLst>
                <a:gd name="adj1" fmla="val 10800000"/>
                <a:gd name="adj2" fmla="val 3260281"/>
                <a:gd name="adj3" fmla="val 0"/>
              </a:avLst>
            </a:prstGeom>
            <a:solidFill>
              <a:srgbClr val="C00000"/>
            </a:solid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p:cNvSpPr/>
            <p:nvPr/>
          </p:nvSpPr>
          <p:spPr>
            <a:xfrm rot="17389297">
              <a:off x="6928" y="3529"/>
              <a:ext cx="5344" cy="5344"/>
            </a:xfrm>
            <a:prstGeom prst="blockArc">
              <a:avLst>
                <a:gd name="adj1" fmla="val 10800000"/>
                <a:gd name="adj2" fmla="val 3260281"/>
                <a:gd name="adj3" fmla="val 0"/>
              </a:avLst>
            </a:prstGeom>
            <a:solidFill>
              <a:srgbClr val="C00000"/>
            </a:solidFill>
            <a:ln>
              <a:solidFill>
                <a:schemeClr val="bg1">
                  <a:lumMod val="8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741680" y="1386205"/>
            <a:ext cx="4361815" cy="755650"/>
          </a:xfrm>
          <a:prstGeom prst="rect">
            <a:avLst/>
          </a:prstGeom>
          <a:noFill/>
        </p:spPr>
        <p:txBody>
          <a:bodyPr wrap="square" rtlCol="0" anchor="t">
            <a:spAutoFit/>
          </a:bodyPr>
          <a:lstStyle/>
          <a:p>
            <a:pPr algn="just" eaLnBrk="1" hangingPunct="1">
              <a:lnSpc>
                <a:spcPct val="120000"/>
              </a:lnSpc>
              <a:spcBef>
                <a:spcPts val="1400"/>
              </a:spcBef>
            </a:pPr>
            <a:r>
              <a:rPr lang="zh-CN" altLang="en-US" dirty="0">
                <a:latin typeface="黑体" panose="02010609060101010101" charset="-122"/>
                <a:ea typeface="黑体" panose="02010609060101010101" charset="-122"/>
                <a:cs typeface="黑体" panose="02010609060101010101" charset="-122"/>
                <a:sym typeface="+mn-ea"/>
              </a:rPr>
              <a:t>国内生产总值超过</a:t>
            </a:r>
            <a:r>
              <a:rPr lang="en-US" altLang="zh-CN" dirty="0">
                <a:latin typeface="黑体" panose="02010609060101010101" charset="-122"/>
                <a:ea typeface="黑体" panose="02010609060101010101" charset="-122"/>
                <a:cs typeface="黑体" panose="02010609060101010101" charset="-122"/>
                <a:sym typeface="+mn-ea"/>
              </a:rPr>
              <a:t>100</a:t>
            </a:r>
            <a:r>
              <a:rPr lang="zh-CN" altLang="en-US" dirty="0">
                <a:latin typeface="黑体" panose="02010609060101010101" charset="-122"/>
                <a:ea typeface="黑体" panose="02010609060101010101" charset="-122"/>
                <a:cs typeface="黑体" panose="02010609060101010101" charset="-122"/>
                <a:sym typeface="+mn-ea"/>
              </a:rPr>
              <a:t>万亿元，人均国内生产总值连续两年超过</a:t>
            </a:r>
            <a:r>
              <a:rPr lang="en-US" altLang="zh-CN" dirty="0">
                <a:latin typeface="黑体" panose="02010609060101010101" charset="-122"/>
                <a:ea typeface="黑体" panose="02010609060101010101" charset="-122"/>
                <a:cs typeface="黑体" panose="02010609060101010101" charset="-122"/>
                <a:sym typeface="+mn-ea"/>
              </a:rPr>
              <a:t>1</a:t>
            </a:r>
            <a:r>
              <a:rPr lang="zh-CN" altLang="en-US" dirty="0">
                <a:latin typeface="黑体" panose="02010609060101010101" charset="-122"/>
                <a:ea typeface="黑体" panose="02010609060101010101" charset="-122"/>
                <a:cs typeface="黑体" panose="02010609060101010101" charset="-122"/>
                <a:sym typeface="+mn-ea"/>
              </a:rPr>
              <a:t>万美元</a:t>
            </a:r>
            <a:endParaRPr lang="zh-CN" altLang="en-US">
              <a:latin typeface="黑体" panose="02010609060101010101" charset="-122"/>
              <a:ea typeface="黑体" panose="02010609060101010101" charset="-122"/>
              <a:cs typeface="黑体" panose="02010609060101010101" charset="-122"/>
            </a:endParaRPr>
          </a:p>
        </p:txBody>
      </p:sp>
      <p:grpSp>
        <p:nvGrpSpPr>
          <p:cNvPr id="6" name="组合 5"/>
          <p:cNvGrpSpPr/>
          <p:nvPr/>
        </p:nvGrpSpPr>
        <p:grpSpPr>
          <a:xfrm>
            <a:off x="5100320" y="1532890"/>
            <a:ext cx="539750" cy="462280"/>
            <a:chOff x="7109" y="2668"/>
            <a:chExt cx="850" cy="728"/>
          </a:xfrm>
        </p:grpSpPr>
        <p:sp>
          <p:nvSpPr>
            <p:cNvPr id="4" name="Oval 15"/>
            <p:cNvSpPr>
              <a:spLocks noChangeArrowheads="1"/>
            </p:cNvSpPr>
            <p:nvPr/>
          </p:nvSpPr>
          <p:spPr bwMode="auto">
            <a:xfrm>
              <a:off x="7109" y="2668"/>
              <a:ext cx="728" cy="728"/>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1</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5" name="文本框 4"/>
            <p:cNvSpPr txBox="1"/>
            <p:nvPr/>
          </p:nvSpPr>
          <p:spPr>
            <a:xfrm>
              <a:off x="7114" y="2718"/>
              <a:ext cx="845" cy="386"/>
            </a:xfrm>
            <a:prstGeom prst="rect">
              <a:avLst/>
            </a:prstGeom>
            <a:noFill/>
          </p:spPr>
          <p:txBody>
            <a:bodyPr wrap="square" rtlCol="0">
              <a:spAutoFit/>
            </a:bodyPr>
            <a:lstStyle/>
            <a:p>
              <a:endParaRPr lang="zh-CN" altLang="en-US" sz="1000">
                <a:solidFill>
                  <a:schemeClr val="bg1"/>
                </a:solidFill>
              </a:endParaRPr>
            </a:p>
          </p:txBody>
        </p:sp>
      </p:grpSp>
      <p:sp>
        <p:nvSpPr>
          <p:cNvPr id="11" name="Oval 15"/>
          <p:cNvSpPr>
            <a:spLocks noChangeArrowheads="1"/>
          </p:cNvSpPr>
          <p:nvPr/>
        </p:nvSpPr>
        <p:spPr bwMode="auto">
          <a:xfrm>
            <a:off x="3971290" y="236601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2</a:t>
            </a:r>
            <a:endPar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94221" name="文本框 23"/>
          <p:cNvSpPr txBox="1"/>
          <p:nvPr/>
        </p:nvSpPr>
        <p:spPr>
          <a:xfrm>
            <a:off x="1318895" y="2475865"/>
            <a:ext cx="2556510" cy="423545"/>
          </a:xfrm>
          <a:prstGeom prst="rect">
            <a:avLst/>
          </a:prstGeom>
          <a:noFill/>
          <a:ln w="9525">
            <a:noFill/>
          </a:ln>
        </p:spPr>
        <p:txBody>
          <a:bodyPr wrap="square">
            <a:spAutoFit/>
          </a:bodyPr>
          <a:lstStyle/>
          <a:p>
            <a:pPr algn="just" eaLnBrk="1" hangingPunct="1">
              <a:lnSpc>
                <a:spcPct val="120000"/>
              </a:lnSpc>
              <a:spcBef>
                <a:spcPts val="1400"/>
              </a:spcBef>
            </a:pPr>
            <a:r>
              <a:rPr lang="zh-CN" altLang="en-US" dirty="0">
                <a:latin typeface="黑体" panose="02010609060101010101" charset="-122"/>
                <a:ea typeface="黑体" panose="02010609060101010101" charset="-122"/>
              </a:rPr>
              <a:t>稳居世界第二大经济体</a:t>
            </a:r>
            <a:endParaRPr lang="zh-CN" altLang="en-US" dirty="0">
              <a:latin typeface="黑体" panose="02010609060101010101" charset="-122"/>
              <a:ea typeface="黑体" panose="02010609060101010101" charset="-122"/>
            </a:endParaRPr>
          </a:p>
        </p:txBody>
      </p:sp>
      <p:sp>
        <p:nvSpPr>
          <p:cNvPr id="18" name="Oval 15"/>
          <p:cNvSpPr>
            <a:spLocks noChangeArrowheads="1"/>
          </p:cNvSpPr>
          <p:nvPr/>
        </p:nvSpPr>
        <p:spPr bwMode="auto">
          <a:xfrm>
            <a:off x="3680460" y="321627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3</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0" name="文本框 19"/>
          <p:cNvSpPr txBox="1"/>
          <p:nvPr/>
        </p:nvSpPr>
        <p:spPr>
          <a:xfrm>
            <a:off x="8923655" y="3082290"/>
            <a:ext cx="15544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黑体" panose="02010609060101010101" charset="-122"/>
                <a:ea typeface="黑体" panose="02010609060101010101" charset="-122"/>
                <a:sym typeface="+mn-ea"/>
              </a:rPr>
              <a:t>第一大工业国</a:t>
            </a:r>
            <a:endParaRPr lang="zh-CN" altLang="en-US" dirty="0">
              <a:latin typeface="黑体" panose="02010609060101010101" charset="-122"/>
              <a:ea typeface="黑体" panose="02010609060101010101" charset="-122"/>
              <a:sym typeface="+mn-ea"/>
            </a:endParaRPr>
          </a:p>
        </p:txBody>
      </p:sp>
      <p:sp>
        <p:nvSpPr>
          <p:cNvPr id="21" name="文本框 20"/>
          <p:cNvSpPr txBox="1"/>
          <p:nvPr/>
        </p:nvSpPr>
        <p:spPr>
          <a:xfrm>
            <a:off x="1416050" y="3303905"/>
            <a:ext cx="20116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黑体" panose="02010609060101010101" charset="-122"/>
                <a:ea typeface="黑体" panose="02010609060101010101" charset="-122"/>
                <a:sym typeface="+mn-ea"/>
              </a:rPr>
              <a:t>第一大货物贸易国</a:t>
            </a:r>
            <a:endParaRPr lang="zh-CN" altLang="en-US" dirty="0">
              <a:latin typeface="黑体" panose="02010609060101010101" charset="-122"/>
              <a:ea typeface="黑体" panose="02010609060101010101" charset="-122"/>
              <a:sym typeface="+mn-ea"/>
            </a:endParaRPr>
          </a:p>
        </p:txBody>
      </p:sp>
      <p:sp>
        <p:nvSpPr>
          <p:cNvPr id="23" name="Oval 15"/>
          <p:cNvSpPr>
            <a:spLocks noChangeArrowheads="1"/>
          </p:cNvSpPr>
          <p:nvPr/>
        </p:nvSpPr>
        <p:spPr bwMode="auto">
          <a:xfrm>
            <a:off x="7091680" y="523303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6</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6" name="Oval 15"/>
          <p:cNvSpPr>
            <a:spLocks noChangeArrowheads="1"/>
          </p:cNvSpPr>
          <p:nvPr/>
        </p:nvSpPr>
        <p:spPr bwMode="auto">
          <a:xfrm>
            <a:off x="4964430" y="507682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5</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8" name="文本框 27"/>
          <p:cNvSpPr txBox="1"/>
          <p:nvPr/>
        </p:nvSpPr>
        <p:spPr>
          <a:xfrm>
            <a:off x="1668780" y="4202430"/>
            <a:ext cx="20116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黑体" panose="02010609060101010101" charset="-122"/>
                <a:ea typeface="黑体" panose="02010609060101010101" charset="-122"/>
                <a:sym typeface="+mn-ea"/>
              </a:rPr>
              <a:t>第一大外汇储备国</a:t>
            </a:r>
            <a:endParaRPr lang="zh-CN" altLang="en-US" dirty="0">
              <a:latin typeface="黑体" panose="02010609060101010101" charset="-122"/>
              <a:ea typeface="黑体" panose="02010609060101010101" charset="-122"/>
              <a:sym typeface="+mn-ea"/>
            </a:endParaRPr>
          </a:p>
        </p:txBody>
      </p:sp>
      <p:sp>
        <p:nvSpPr>
          <p:cNvPr id="30" name="Oval 15"/>
          <p:cNvSpPr>
            <a:spLocks noChangeArrowheads="1"/>
          </p:cNvSpPr>
          <p:nvPr/>
        </p:nvSpPr>
        <p:spPr bwMode="auto">
          <a:xfrm>
            <a:off x="7187565" y="161861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9</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32" name="文本框 31"/>
          <p:cNvSpPr txBox="1"/>
          <p:nvPr/>
        </p:nvSpPr>
        <p:spPr>
          <a:xfrm>
            <a:off x="7797165" y="1429385"/>
            <a:ext cx="3837305" cy="1087755"/>
          </a:xfrm>
          <a:prstGeom prst="rect">
            <a:avLst/>
          </a:prstGeom>
          <a:noFill/>
        </p:spPr>
        <p:txBody>
          <a:bodyPr wrap="square" rtlCol="0" anchor="t">
            <a:spAutoFit/>
          </a:bodyPr>
          <a:lstStyle/>
          <a:p>
            <a:pPr algn="just" eaLnBrk="1" hangingPunct="1">
              <a:lnSpc>
                <a:spcPct val="120000"/>
              </a:lnSpc>
              <a:spcBef>
                <a:spcPts val="1400"/>
              </a:spcBef>
            </a:pPr>
            <a:r>
              <a:rPr lang="zh-CN" altLang="zh-CN" dirty="0">
                <a:solidFill>
                  <a:srgbClr val="000000"/>
                </a:solidFill>
                <a:latin typeface="黑体" panose="02010609060101010101" charset="-122"/>
                <a:ea typeface="黑体" panose="02010609060101010101" charset="-122"/>
                <a:cs typeface="黑体" panose="02010609060101010101" charset="-122"/>
                <a:sym typeface="+mn-ea"/>
              </a:rPr>
              <a:t>“两弹一星”、杂交水稻、载人航天、深海探测、</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C919</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大飞机</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天眼望远镜等重大科技成果振奋人心</a:t>
            </a:r>
            <a:endParaRPr lang="zh-CN" altLang="en-US">
              <a:latin typeface="黑体" panose="02010609060101010101" charset="-122"/>
              <a:ea typeface="黑体" panose="02010609060101010101" charset="-122"/>
              <a:cs typeface="黑体" panose="02010609060101010101" charset="-122"/>
            </a:endParaRPr>
          </a:p>
        </p:txBody>
      </p:sp>
      <p:sp>
        <p:nvSpPr>
          <p:cNvPr id="34" name="Oval 15"/>
          <p:cNvSpPr>
            <a:spLocks noChangeArrowheads="1"/>
          </p:cNvSpPr>
          <p:nvPr/>
        </p:nvSpPr>
        <p:spPr bwMode="auto">
          <a:xfrm>
            <a:off x="8107680" y="420624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7</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36" name="文本框 35"/>
          <p:cNvSpPr txBox="1"/>
          <p:nvPr/>
        </p:nvSpPr>
        <p:spPr>
          <a:xfrm>
            <a:off x="721995" y="5233035"/>
            <a:ext cx="4242435" cy="1087755"/>
          </a:xfrm>
          <a:prstGeom prst="rect">
            <a:avLst/>
          </a:prstGeom>
          <a:noFill/>
        </p:spPr>
        <p:txBody>
          <a:bodyPr wrap="square" rtlCol="0" anchor="t">
            <a:spAutoFit/>
          </a:bodyPr>
          <a:lstStyle/>
          <a:p>
            <a:pPr eaLnBrk="1" hangingPunct="1">
              <a:lnSpc>
                <a:spcPct val="120000"/>
              </a:lnSpc>
            </a:pPr>
            <a:r>
              <a:rPr lang="zh-CN" altLang="zh-CN" dirty="0">
                <a:solidFill>
                  <a:srgbClr val="000000"/>
                </a:solidFill>
                <a:latin typeface="黑体" panose="02010609060101010101" charset="-122"/>
                <a:ea typeface="黑体" panose="02010609060101010101" charset="-122"/>
                <a:sym typeface="+mn-ea"/>
              </a:rPr>
              <a:t>青藏铁路、三峡工程、南水北调、西气东输、港珠澳大桥</a:t>
            </a:r>
            <a:r>
              <a:rPr lang="zh-CN" altLang="en-US" dirty="0">
                <a:solidFill>
                  <a:srgbClr val="000000"/>
                </a:solidFill>
                <a:latin typeface="黑体" panose="02010609060101010101" charset="-122"/>
                <a:ea typeface="黑体" panose="02010609060101010101" charset="-122"/>
                <a:sym typeface="+mn-ea"/>
              </a:rPr>
              <a:t>、大兴国际机场、京张高铁</a:t>
            </a:r>
            <a:r>
              <a:rPr lang="zh-CN" altLang="zh-CN" dirty="0">
                <a:solidFill>
                  <a:srgbClr val="000000"/>
                </a:solidFill>
                <a:latin typeface="黑体" panose="02010609060101010101" charset="-122"/>
                <a:ea typeface="黑体" panose="02010609060101010101" charset="-122"/>
                <a:sym typeface="+mn-ea"/>
              </a:rPr>
              <a:t>等国家工程捷报频传</a:t>
            </a:r>
            <a:endParaRPr lang="zh-CN" altLang="en-US">
              <a:latin typeface="黑体" panose="02010609060101010101" charset="-122"/>
              <a:ea typeface="黑体" panose="02010609060101010101" charset="-122"/>
            </a:endParaRPr>
          </a:p>
        </p:txBody>
      </p:sp>
      <p:sp>
        <p:nvSpPr>
          <p:cNvPr id="37" name="文本框 36"/>
          <p:cNvSpPr txBox="1"/>
          <p:nvPr/>
        </p:nvSpPr>
        <p:spPr>
          <a:xfrm>
            <a:off x="8655050" y="4140200"/>
            <a:ext cx="2978785" cy="755650"/>
          </a:xfrm>
          <a:prstGeom prst="rect">
            <a:avLst/>
          </a:prstGeom>
          <a:noFill/>
        </p:spPr>
        <p:txBody>
          <a:bodyPr wrap="square" rtlCol="0" anchor="t">
            <a:spAutoFit/>
          </a:bodyPr>
          <a:lstStyle/>
          <a:p>
            <a:pPr eaLnBrk="1" hangingPunct="1">
              <a:lnSpc>
                <a:spcPct val="120000"/>
              </a:lnSpc>
            </a:pPr>
            <a:r>
              <a:rPr lang="zh-CN" altLang="zh-CN" dirty="0">
                <a:solidFill>
                  <a:srgbClr val="000000"/>
                </a:solidFill>
                <a:latin typeface="黑体" panose="02010609060101010101" charset="-122"/>
                <a:ea typeface="黑体" panose="02010609060101010101" charset="-122"/>
                <a:sym typeface="+mn-ea"/>
              </a:rPr>
              <a:t>机场、港口、高速公路等基础设施日益完善</a:t>
            </a:r>
            <a:endParaRPr lang="zh-CN" altLang="zh-CN" dirty="0">
              <a:solidFill>
                <a:srgbClr val="000000"/>
              </a:solidFill>
              <a:latin typeface="黑体" panose="02010609060101010101" charset="-122"/>
              <a:ea typeface="黑体" panose="02010609060101010101" charset="-122"/>
              <a:sym typeface="+mn-ea"/>
            </a:endParaRPr>
          </a:p>
        </p:txBody>
      </p:sp>
      <p:sp>
        <p:nvSpPr>
          <p:cNvPr id="38" name="文本框 37"/>
          <p:cNvSpPr txBox="1"/>
          <p:nvPr/>
        </p:nvSpPr>
        <p:spPr>
          <a:xfrm>
            <a:off x="7768590" y="5454015"/>
            <a:ext cx="3865245" cy="645160"/>
          </a:xfrm>
          <a:prstGeom prst="rect">
            <a:avLst/>
          </a:prstGeom>
          <a:noFill/>
        </p:spPr>
        <p:txBody>
          <a:bodyPr wrap="square" rtlCol="0" anchor="t">
            <a:spAutoFit/>
          </a:bodyPr>
          <a:lstStyle/>
          <a:p>
            <a:pPr eaLnBrk="1" hangingPunct="1"/>
            <a:r>
              <a:rPr lang="zh-CN" altLang="zh-CN" dirty="0">
                <a:solidFill>
                  <a:srgbClr val="000000"/>
                </a:solidFill>
                <a:latin typeface="黑体" panose="02010609060101010101" charset="-122"/>
                <a:ea typeface="黑体" panose="02010609060101010101" charset="-122"/>
                <a:cs typeface="黑体" panose="02010609060101010101" charset="-122"/>
                <a:sym typeface="+mn-ea"/>
              </a:rPr>
              <a:t>高铁、移动支付、共享经济、网购等引领潮流……</a:t>
            </a:r>
            <a:endParaRPr lang="zh-CN" altLang="zh-CN" dirty="0">
              <a:solidFill>
                <a:srgbClr val="000000"/>
              </a:solidFill>
              <a:latin typeface="黑体" panose="02010609060101010101" charset="-122"/>
              <a:ea typeface="黑体" panose="02010609060101010101" charset="-122"/>
              <a:cs typeface="黑体" panose="02010609060101010101" charset="-122"/>
              <a:sym typeface="+mn-ea"/>
            </a:endParaRPr>
          </a:p>
        </p:txBody>
      </p:sp>
      <p:sp>
        <p:nvSpPr>
          <p:cNvPr id="40" name="Oval 15"/>
          <p:cNvSpPr>
            <a:spLocks noChangeArrowheads="1"/>
          </p:cNvSpPr>
          <p:nvPr/>
        </p:nvSpPr>
        <p:spPr bwMode="auto">
          <a:xfrm>
            <a:off x="8192770" y="298831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8</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44" name="Oval 15"/>
          <p:cNvSpPr>
            <a:spLocks noChangeArrowheads="1"/>
          </p:cNvSpPr>
          <p:nvPr/>
        </p:nvSpPr>
        <p:spPr bwMode="auto">
          <a:xfrm>
            <a:off x="3864610" y="414020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4</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par>
                                <p:cTn id="22" presetID="55"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4221"/>
                                        </p:tgtEl>
                                        <p:attrNameLst>
                                          <p:attrName>style.visibility</p:attrName>
                                        </p:attrNameLst>
                                      </p:cBhvr>
                                      <p:to>
                                        <p:strVal val="visible"/>
                                      </p:to>
                                    </p:set>
                                    <p:anim calcmode="lin" valueType="num">
                                      <p:cBhvr additive="base">
                                        <p:cTn id="35" dur="500" fill="hold"/>
                                        <p:tgtEl>
                                          <p:spTgt spid="94221"/>
                                        </p:tgtEl>
                                        <p:attrNameLst>
                                          <p:attrName>ppt_x</p:attrName>
                                        </p:attrNameLst>
                                      </p:cBhvr>
                                      <p:tavLst>
                                        <p:tav tm="0">
                                          <p:val>
                                            <p:strVal val="#ppt_x"/>
                                          </p:val>
                                        </p:tav>
                                        <p:tav tm="100000">
                                          <p:val>
                                            <p:strVal val="#ppt_x"/>
                                          </p:val>
                                        </p:tav>
                                      </p:tavLst>
                                    </p:anim>
                                    <p:anim calcmode="lin" valueType="num">
                                      <p:cBhvr additive="base">
                                        <p:cTn id="36" dur="500" fill="hold"/>
                                        <p:tgtEl>
                                          <p:spTgt spid="942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strVal val="#ppt_w*0.70"/>
                                          </p:val>
                                        </p:tav>
                                        <p:tav tm="100000">
                                          <p:val>
                                            <p:strVal val="#ppt_w"/>
                                          </p:val>
                                        </p:tav>
                                      </p:tavLst>
                                    </p:anim>
                                    <p:anim calcmode="lin" valueType="num">
                                      <p:cBhvr>
                                        <p:cTn id="42" dur="1000" fill="hold"/>
                                        <p:tgtEl>
                                          <p:spTgt spid="21"/>
                                        </p:tgtEl>
                                        <p:attrNameLst>
                                          <p:attrName>ppt_h</p:attrName>
                                        </p:attrNameLst>
                                      </p:cBhvr>
                                      <p:tavLst>
                                        <p:tav tm="0">
                                          <p:val>
                                            <p:strVal val="#ppt_h"/>
                                          </p:val>
                                        </p:tav>
                                        <p:tav tm="100000">
                                          <p:val>
                                            <p:strVal val="#ppt_h"/>
                                          </p:val>
                                        </p:tav>
                                      </p:tavLst>
                                    </p:anim>
                                    <p:animEffect transition="in" filter="fade">
                                      <p:cBhvr>
                                        <p:cTn id="43" dur="1000"/>
                                        <p:tgtEl>
                                          <p:spTgt spid="21"/>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0" fill="hold"/>
                                        <p:tgtEl>
                                          <p:spTgt spid="18"/>
                                        </p:tgtEl>
                                        <p:attrNameLst>
                                          <p:attrName>ppt_w</p:attrName>
                                        </p:attrNameLst>
                                      </p:cBhvr>
                                      <p:tavLst>
                                        <p:tav tm="0">
                                          <p:val>
                                            <p:strVal val="#ppt_w*0.70"/>
                                          </p:val>
                                        </p:tav>
                                        <p:tav tm="100000">
                                          <p:val>
                                            <p:strVal val="#ppt_w"/>
                                          </p:val>
                                        </p:tav>
                                      </p:tavLst>
                                    </p:anim>
                                    <p:anim calcmode="lin" valueType="num">
                                      <p:cBhvr>
                                        <p:cTn id="47" dur="1000" fill="hold"/>
                                        <p:tgtEl>
                                          <p:spTgt spid="18"/>
                                        </p:tgtEl>
                                        <p:attrNameLst>
                                          <p:attrName>ppt_h</p:attrName>
                                        </p:attrNameLst>
                                      </p:cBhvr>
                                      <p:tavLst>
                                        <p:tav tm="0">
                                          <p:val>
                                            <p:strVal val="#ppt_h"/>
                                          </p:val>
                                        </p:tav>
                                        <p:tav tm="100000">
                                          <p:val>
                                            <p:strVal val="#ppt_h"/>
                                          </p:val>
                                        </p:tav>
                                      </p:tavLst>
                                    </p:anim>
                                    <p:animEffect transition="in" filter="fade">
                                      <p:cBhvr>
                                        <p:cTn id="48" dur="1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strVal val="#ppt_h"/>
                                          </p:val>
                                        </p:tav>
                                        <p:tav tm="100000">
                                          <p:val>
                                            <p:strVal val="#ppt_h"/>
                                          </p:val>
                                        </p:tav>
                                      </p:tavLst>
                                    </p:anim>
                                  </p:childTnLst>
                                </p:cTn>
                              </p:par>
                              <p:par>
                                <p:cTn id="75" presetID="17" presetClass="entr" presetSubtype="1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circle(in)">
                                      <p:cBhvr>
                                        <p:cTn id="83" dur="2000"/>
                                        <p:tgtEl>
                                          <p:spTgt spid="20"/>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circle(in)">
                                      <p:cBhvr>
                                        <p:cTn id="86" dur="20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p:tgtEl>
                                          <p:spTgt spid="34"/>
                                        </p:tgtEl>
                                        <p:attrNameLst>
                                          <p:attrName>ppt_y</p:attrName>
                                        </p:attrNameLst>
                                      </p:cBhvr>
                                      <p:tavLst>
                                        <p:tav tm="0">
                                          <p:val>
                                            <p:strVal val="#ppt_y+#ppt_h*1.125000"/>
                                          </p:val>
                                        </p:tav>
                                        <p:tav tm="100000">
                                          <p:val>
                                            <p:strVal val="#ppt_y"/>
                                          </p:val>
                                        </p:tav>
                                      </p:tavLst>
                                    </p:anim>
                                    <p:animEffect transition="in" filter="wipe(up)">
                                      <p:cBhvr>
                                        <p:cTn id="92" dur="500"/>
                                        <p:tgtEl>
                                          <p:spTgt spid="34"/>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p:tgtEl>
                                          <p:spTgt spid="37"/>
                                        </p:tgtEl>
                                        <p:attrNameLst>
                                          <p:attrName>ppt_y</p:attrName>
                                        </p:attrNameLst>
                                      </p:cBhvr>
                                      <p:tavLst>
                                        <p:tav tm="0">
                                          <p:val>
                                            <p:strVal val="#ppt_y+#ppt_h*1.125000"/>
                                          </p:val>
                                        </p:tav>
                                        <p:tav tm="100000">
                                          <p:val>
                                            <p:strVal val="#ppt_y"/>
                                          </p:val>
                                        </p:tav>
                                      </p:tavLst>
                                    </p:anim>
                                    <p:animEffect transition="in" filter="wipe(up)">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circle(in)">
                                      <p:cBhvr>
                                        <p:cTn id="101" dur="2000"/>
                                        <p:tgtEl>
                                          <p:spTgt spid="23"/>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circle(in)">
                                      <p:cBhvr>
                                        <p:cTn id="10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p:bldP spid="11" grpId="0" bldLvl="0" animBg="1"/>
      <p:bldP spid="94221" grpId="0"/>
      <p:bldP spid="18" grpId="0" bldLvl="0" animBg="1"/>
      <p:bldP spid="18" grpId="1" animBg="1"/>
      <p:bldP spid="20" grpId="0"/>
      <p:bldP spid="20" grpId="1"/>
      <p:bldP spid="21" grpId="0"/>
      <p:bldP spid="21" grpId="1"/>
      <p:bldP spid="23" grpId="0" bldLvl="0" animBg="1"/>
      <p:bldP spid="26" grpId="0" bldLvl="0" animBg="1"/>
      <p:bldP spid="26" grpId="1" animBg="1"/>
      <p:bldP spid="28" grpId="0"/>
      <p:bldP spid="28" grpId="1"/>
      <p:bldP spid="30" grpId="0" bldLvl="0" animBg="1"/>
      <p:bldP spid="30" grpId="1" animBg="1"/>
      <p:bldP spid="32" grpId="0"/>
      <p:bldP spid="32" grpId="1"/>
      <p:bldP spid="34" grpId="0" bldLvl="0" animBg="1"/>
      <p:bldP spid="36" grpId="0"/>
      <p:bldP spid="36" grpId="1"/>
      <p:bldP spid="37" grpId="0"/>
      <p:bldP spid="38" grpId="0"/>
      <p:bldP spid="40" grpId="0" bldLvl="0" animBg="1"/>
      <p:bldP spid="40" grpId="1" animBg="1"/>
      <p:bldP spid="44" grpId="0" bldLvl="0" animBg="1"/>
      <p:bldP spid="4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58190" y="5438140"/>
            <a:ext cx="4925060" cy="583565"/>
          </a:xfrm>
          <a:prstGeom prst="rect">
            <a:avLst/>
          </a:prstGeom>
          <a:noFill/>
        </p:spPr>
        <p:txBody>
          <a:bodyPr wrap="square" rtlCol="0" anchor="t">
            <a:spAutoFit/>
          </a:bodyPr>
          <a:p>
            <a:r>
              <a:rPr lang="en-US" altLang="zh-CN" sz="1600" dirty="0">
                <a:latin typeface="黑体" panose="02010609060101010101" charset="-122"/>
                <a:ea typeface="黑体" panose="02010609060101010101" charset="-122"/>
                <a:cs typeface="黑体" panose="02010609060101010101" charset="-122"/>
                <a:sym typeface="+mn-ea"/>
              </a:rPr>
              <a:t>2019</a:t>
            </a:r>
            <a:r>
              <a:rPr lang="zh-CN" altLang="en-US" sz="1600" dirty="0">
                <a:latin typeface="黑体" panose="02010609060101010101" charset="-122"/>
                <a:ea typeface="黑体" panose="02010609060101010101" charset="-122"/>
                <a:cs typeface="黑体" panose="02010609060101010101" charset="-122"/>
                <a:sym typeface="+mn-ea"/>
              </a:rPr>
              <a:t>年</a:t>
            </a:r>
            <a:r>
              <a:rPr lang="en-US" altLang="zh-CN" sz="1600" dirty="0">
                <a:latin typeface="黑体" panose="02010609060101010101" charset="-122"/>
                <a:ea typeface="黑体" panose="02010609060101010101" charset="-122"/>
                <a:cs typeface="黑体" panose="02010609060101010101" charset="-122"/>
                <a:sym typeface="+mn-ea"/>
              </a:rPr>
              <a:t>12</a:t>
            </a:r>
            <a:r>
              <a:rPr lang="zh-CN" altLang="en-US" sz="1600" dirty="0">
                <a:latin typeface="黑体" panose="02010609060101010101" charset="-122"/>
                <a:ea typeface="黑体" panose="02010609060101010101" charset="-122"/>
                <a:cs typeface="黑体" panose="02010609060101010101" charset="-122"/>
                <a:sym typeface="+mn-ea"/>
              </a:rPr>
              <a:t>月</a:t>
            </a:r>
            <a:r>
              <a:rPr lang="en-US" altLang="zh-CN" sz="1600" dirty="0">
                <a:latin typeface="黑体" panose="02010609060101010101" charset="-122"/>
                <a:ea typeface="黑体" panose="02010609060101010101" charset="-122"/>
                <a:cs typeface="黑体" panose="02010609060101010101" charset="-122"/>
                <a:sym typeface="+mn-ea"/>
              </a:rPr>
              <a:t>30</a:t>
            </a:r>
            <a:r>
              <a:rPr lang="zh-CN" altLang="en-US" sz="1600" dirty="0">
                <a:latin typeface="黑体" panose="02010609060101010101" charset="-122"/>
                <a:ea typeface="黑体" panose="02010609060101010101" charset="-122"/>
                <a:cs typeface="黑体" panose="02010609060101010101" charset="-122"/>
                <a:sym typeface="+mn-ea"/>
              </a:rPr>
              <a:t>日，集中国高铁技术之大成的</a:t>
            </a:r>
            <a:r>
              <a:rPr lang="zh-CN" altLang="en-US" sz="1600" dirty="0">
                <a:solidFill>
                  <a:srgbClr val="C00000"/>
                </a:solidFill>
                <a:latin typeface="黑体" panose="02010609060101010101" charset="-122"/>
                <a:ea typeface="黑体" panose="02010609060101010101" charset="-122"/>
                <a:cs typeface="黑体" panose="02010609060101010101" charset="-122"/>
                <a:sym typeface="+mn-ea"/>
              </a:rPr>
              <a:t>京张高铁</a:t>
            </a:r>
            <a:r>
              <a:rPr lang="zh-CN" altLang="en-US" sz="1600" dirty="0">
                <a:latin typeface="黑体" panose="02010609060101010101" charset="-122"/>
                <a:ea typeface="黑体" panose="02010609060101010101" charset="-122"/>
                <a:cs typeface="黑体" panose="02010609060101010101" charset="-122"/>
                <a:sym typeface="+mn-ea"/>
              </a:rPr>
              <a:t>开通运营</a:t>
            </a:r>
            <a:endParaRPr lang="zh-CN" altLang="en-US" sz="1600">
              <a:latin typeface="黑体" panose="02010609060101010101" charset="-122"/>
              <a:ea typeface="黑体" panose="02010609060101010101" charset="-122"/>
              <a:cs typeface="黑体" panose="02010609060101010101" charset="-122"/>
            </a:endParaRPr>
          </a:p>
        </p:txBody>
      </p:sp>
      <p:sp>
        <p:nvSpPr>
          <p:cNvPr id="19" name="文本框 18"/>
          <p:cNvSpPr txBox="1"/>
          <p:nvPr/>
        </p:nvSpPr>
        <p:spPr>
          <a:xfrm>
            <a:off x="6512560" y="5314950"/>
            <a:ext cx="4780280" cy="829945"/>
          </a:xfrm>
          <a:prstGeom prst="rect">
            <a:avLst/>
          </a:prstGeom>
          <a:noFill/>
        </p:spPr>
        <p:txBody>
          <a:bodyPr wrap="square" rtlCol="0" anchor="t">
            <a:spAutoFit/>
          </a:bodyPr>
          <a:p>
            <a:r>
              <a:rPr lang="zh-CN" altLang="en-US" sz="1600">
                <a:latin typeface="黑体" panose="02010609060101010101" charset="-122"/>
                <a:ea typeface="黑体" panose="02010609060101010101" charset="-122"/>
                <a:sym typeface="+mn-ea"/>
              </a:rPr>
              <a:t>2022年7月，中国和克罗地亚共建的“一带一路”和中国-中东欧国家合作的标志性项目</a:t>
            </a:r>
            <a:r>
              <a:rPr lang="zh-CN" altLang="en-US" sz="1600">
                <a:solidFill>
                  <a:srgbClr val="C00000"/>
                </a:solidFill>
                <a:latin typeface="黑体" panose="02010609060101010101" charset="-122"/>
                <a:ea typeface="黑体" panose="02010609060101010101" charset="-122"/>
                <a:sym typeface="+mn-ea"/>
              </a:rPr>
              <a:t>佩列沙茨大桥</a:t>
            </a:r>
            <a:r>
              <a:rPr lang="zh-CN" altLang="en-US" sz="1600">
                <a:latin typeface="黑体" panose="02010609060101010101" charset="-122"/>
                <a:ea typeface="黑体" panose="02010609060101010101" charset="-122"/>
                <a:sym typeface="+mn-ea"/>
              </a:rPr>
              <a:t>顺利通车</a:t>
            </a:r>
            <a:endParaRPr lang="zh-CN" altLang="en-US" sz="1600">
              <a:latin typeface="黑体" panose="02010609060101010101" charset="-122"/>
              <a:ea typeface="黑体" panose="02010609060101010101" charset="-122"/>
            </a:endParaRPr>
          </a:p>
        </p:txBody>
      </p:sp>
      <p:pic>
        <p:nvPicPr>
          <p:cNvPr id="10" name="图片 9"/>
          <p:cNvPicPr/>
          <p:nvPr/>
        </p:nvPicPr>
        <p:blipFill>
          <a:blip r:embed="rId1"/>
          <a:stretch>
            <a:fillRect/>
          </a:stretch>
        </p:blipFill>
        <p:spPr>
          <a:xfrm>
            <a:off x="758190" y="1706880"/>
            <a:ext cx="5080000" cy="3378200"/>
          </a:xfrm>
          <a:prstGeom prst="rect">
            <a:avLst/>
          </a:prstGeom>
          <a:noFill/>
          <a:ln w="9525">
            <a:noFill/>
          </a:ln>
        </p:spPr>
      </p:pic>
      <p:pic>
        <p:nvPicPr>
          <p:cNvPr id="12" name="图片 11"/>
          <p:cNvPicPr/>
          <p:nvPr/>
        </p:nvPicPr>
        <p:blipFill>
          <a:blip r:embed="rId2"/>
          <a:stretch>
            <a:fillRect/>
          </a:stretch>
        </p:blipFill>
        <p:spPr>
          <a:xfrm>
            <a:off x="6410325" y="1716405"/>
            <a:ext cx="5057775" cy="3368675"/>
          </a:xfrm>
          <a:prstGeom prst="rect">
            <a:avLst/>
          </a:prstGeom>
          <a:noFill/>
          <a:ln w="9525">
            <a:noFill/>
          </a:ln>
        </p:spPr>
      </p:pic>
      <p:sp>
        <p:nvSpPr>
          <p:cNvPr id="16" name="文本框 15"/>
          <p:cNvSpPr txBox="1"/>
          <p:nvPr/>
        </p:nvSpPr>
        <p:spPr>
          <a:xfrm>
            <a:off x="758190" y="1205230"/>
            <a:ext cx="5080000" cy="398780"/>
          </a:xfrm>
          <a:prstGeom prst="rect">
            <a:avLst/>
          </a:prstGeom>
          <a:noFill/>
        </p:spPr>
        <p:txBody>
          <a:bodyPr wrap="square" rtlCol="0">
            <a:spAutoFit/>
          </a:bodyPr>
          <a:p>
            <a:pPr algn="ctr"/>
            <a:r>
              <a:rPr lang="zh-CN" altLang="en-US" sz="2000">
                <a:latin typeface="黑体" panose="02010609060101010101" charset="-122"/>
                <a:ea typeface="黑体" panose="02010609060101010101" charset="-122"/>
                <a:cs typeface="黑体" panose="02010609060101010101" charset="-122"/>
                <a:sym typeface="+mn-ea"/>
              </a:rPr>
              <a:t>我国造出世界最快高铁</a:t>
            </a:r>
            <a:endParaRPr lang="zh-CN" altLang="en-US" sz="2000">
              <a:latin typeface="黑体" panose="02010609060101010101" charset="-122"/>
              <a:ea typeface="黑体" panose="02010609060101010101" charset="-122"/>
              <a:cs typeface="黑体" panose="02010609060101010101" charset="-122"/>
              <a:sym typeface="+mn-ea"/>
            </a:endParaRPr>
          </a:p>
        </p:txBody>
      </p:sp>
      <p:sp>
        <p:nvSpPr>
          <p:cNvPr id="22" name="文本框 21"/>
          <p:cNvSpPr txBox="1"/>
          <p:nvPr/>
        </p:nvSpPr>
        <p:spPr>
          <a:xfrm>
            <a:off x="6410325" y="1205230"/>
            <a:ext cx="5058410" cy="398780"/>
          </a:xfrm>
          <a:prstGeom prst="rect">
            <a:avLst/>
          </a:prstGeom>
          <a:noFill/>
        </p:spPr>
        <p:txBody>
          <a:bodyPr wrap="square" rtlCol="0">
            <a:spAutoFit/>
          </a:bodyPr>
          <a:p>
            <a:pPr algn="ctr"/>
            <a:r>
              <a:rPr lang="zh-CN" altLang="en-US" sz="2000">
                <a:latin typeface="黑体" panose="02010609060101010101" charset="-122"/>
                <a:ea typeface="黑体" panose="02010609060101010101" charset="-122"/>
                <a:sym typeface="+mn-ea"/>
              </a:rPr>
              <a:t>中国基建走向国际</a:t>
            </a:r>
            <a:endParaRPr lang="zh-CN" altLang="en-US" sz="2000">
              <a:latin typeface="黑体" panose="02010609060101010101" charset="-122"/>
              <a:ea typeface="黑体" panose="02010609060101010101" charset="-122"/>
              <a:sym typeface="+mn-ea"/>
            </a:endParaRPr>
          </a:p>
        </p:txBody>
      </p:sp>
      <p:pic>
        <p:nvPicPr>
          <p:cNvPr id="2" name="佩列沙茨大桥成功合龙：中国基建走向国际">
            <a:hlinkClick r:id="" action="ppaction://media"/>
          </p:cNvPr>
          <p:cNvPicPr/>
          <p:nvPr>
            <a:videoFile r:link="rId3"/>
            <p:extLst>
              <p:ext uri="{DAA4B4D4-6D71-4841-9C94-3DE7FCFB9230}">
                <p14:media xmlns:p14="http://schemas.microsoft.com/office/powerpoint/2010/main" r:link="rId4"/>
              </p:ext>
            </p:extLst>
            <p:custDataLst>
              <p:tags r:id="rId5"/>
            </p:custDataLst>
          </p:nvPr>
        </p:nvPicPr>
        <p:blipFill>
          <a:blip r:embed="rId6"/>
          <a:stretch>
            <a:fillRect/>
          </a:stretch>
        </p:blipFill>
        <p:spPr>
          <a:xfrm>
            <a:off x="10320655" y="5867400"/>
            <a:ext cx="900430" cy="650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1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ppt_y</p:attrName>
                                        </p:attrNameLst>
                                      </p:cBhvr>
                                      <p:tavLst>
                                        <p:tav tm="0">
                                          <p:val>
                                            <p:strVal val="#ppt_y+#ppt_h*1.125000"/>
                                          </p:val>
                                        </p:tav>
                                        <p:tav tm="100000">
                                          <p:val>
                                            <p:strVal val="#ppt_y"/>
                                          </p:val>
                                        </p:tav>
                                      </p:tavLst>
                                    </p:anim>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7"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1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ppt_y</p:attrName>
                                        </p:attrNameLst>
                                      </p:cBhvr>
                                      <p:tavLst>
                                        <p:tav tm="0">
                                          <p:val>
                                            <p:strVal val="#ppt_y+#ppt_h*1.125000"/>
                                          </p:val>
                                        </p:tav>
                                        <p:tav tm="100000">
                                          <p:val>
                                            <p:strVal val="#ppt_y"/>
                                          </p:val>
                                        </p:tav>
                                      </p:tavLst>
                                    </p:anim>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p:tgtEl>
                                          <p:spTgt spid="2"/>
                                        </p:tgtEl>
                                        <p:attrNameLst>
                                          <p:attrName>ppt_y</p:attrName>
                                        </p:attrNameLst>
                                      </p:cBhvr>
                                      <p:tavLst>
                                        <p:tav tm="0">
                                          <p:val>
                                            <p:strVal val="#ppt_y+#ppt_h*1.125000"/>
                                          </p:val>
                                        </p:tav>
                                        <p:tav tm="100000">
                                          <p:val>
                                            <p:strVal val="#ppt_y"/>
                                          </p:val>
                                        </p:tav>
                                      </p:tavLst>
                                    </p:anim>
                                    <p:animEffect transition="in" filter="wipe(up)">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3" fill="hold" display="1">
                  <p:stCondLst>
                    <p:cond delay="indefinite"/>
                  </p:stCondLst>
                </p:cTn>
                <p:tgtEl>
                  <p:spTgt spid="2"/>
                </p:tgtEl>
              </p:cMediaNode>
            </p:video>
            <p:seq concurrent="1" nextAc="seek">
              <p:cTn id="44" restart="whenNotActive" fill="hold" evtFilter="cancelBubble" nodeType="interactiveSeq">
                <p:stCondLst>
                  <p:cond evt="onClick" delay="0">
                    <p:tgtEl>
                      <p:spTgt spid="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additive="base">
                                        <p:cTn id="48"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p:bldP spid="19" grpId="0"/>
      <p:bldP spid="16"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2326005" y="1582420"/>
            <a:ext cx="3735705" cy="2311400"/>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 name="矩形: 圆角 8"/>
          <p:cNvSpPr/>
          <p:nvPr/>
        </p:nvSpPr>
        <p:spPr bwMode="auto">
          <a:xfrm>
            <a:off x="2326005" y="1192530"/>
            <a:ext cx="3735705" cy="43942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空间实验室</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天宫</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为中国空间站“奠基”</a:t>
            </a:r>
            <a:endParaRPr kumimoji="0" lang="zh-CN" altLang="en-US" sz="1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endParaRPr>
          </a:p>
        </p:txBody>
      </p:sp>
      <p:sp>
        <p:nvSpPr>
          <p:cNvPr id="2" name="矩形 1"/>
          <p:cNvSpPr/>
          <p:nvPr/>
        </p:nvSpPr>
        <p:spPr>
          <a:xfrm rot="5400000" flipH="1">
            <a:off x="6663019" y="-4574041"/>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 name="矩形 3"/>
          <p:cNvSpPr/>
          <p:nvPr/>
        </p:nvSpPr>
        <p:spPr>
          <a:xfrm>
            <a:off x="1663065" y="570865"/>
            <a:ext cx="10167620" cy="56388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5" name="矩形 4"/>
          <p:cNvSpPr/>
          <p:nvPr/>
        </p:nvSpPr>
        <p:spPr>
          <a:xfrm>
            <a:off x="2376805" y="593090"/>
            <a:ext cx="8884920" cy="548005"/>
          </a:xfrm>
          <a:prstGeom prst="rect">
            <a:avLst/>
          </a:prstGeom>
        </p:spPr>
        <p:txBody>
          <a:bodyPr wrap="square" lIns="105571" tIns="52784" rIns="105571" bIns="52784">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zh-CN" altLang="en-US" sz="24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mj-cs"/>
                <a:sym typeface="+mn-ea"/>
              </a:rPr>
              <a:t>一个繁荣昌盛、日新月异的泱泱大国不断向世界呈现出中国精彩</a:t>
            </a:r>
            <a:endParaRPr lang="zh-CN" altLang="en-US" sz="24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mj-cs"/>
              <a:sym typeface="+mn-ea"/>
            </a:endParaRPr>
          </a:p>
        </p:txBody>
      </p:sp>
      <p:pic>
        <p:nvPicPr>
          <p:cNvPr id="6" name="Picture 2"/>
          <p:cNvPicPr>
            <a:picLocks noChangeAspect="1" noChangeArrowheads="1"/>
          </p:cNvPicPr>
          <p:nvPr/>
        </p:nvPicPr>
        <p:blipFill>
          <a:blip r:embed="rId1" cstate="print"/>
          <a:srcRect/>
          <a:stretch>
            <a:fillRect/>
          </a:stretch>
        </p:blipFill>
        <p:spPr bwMode="auto">
          <a:xfrm>
            <a:off x="2393950" y="1626235"/>
            <a:ext cx="3602990" cy="2085340"/>
          </a:xfrm>
          <a:prstGeom prst="roundRect">
            <a:avLst>
              <a:gd name="adj" fmla="val 0"/>
            </a:avLst>
          </a:prstGeom>
          <a:solidFill>
            <a:srgbClr val="FFFFFF">
              <a:shade val="85000"/>
            </a:srgbClr>
          </a:solidFill>
          <a:ln>
            <a:noFill/>
          </a:ln>
          <a:effectLst/>
        </p:spPr>
      </p:pic>
      <p:grpSp>
        <p:nvGrpSpPr>
          <p:cNvPr id="82" name="组合 81"/>
          <p:cNvGrpSpPr/>
          <p:nvPr/>
        </p:nvGrpSpPr>
        <p:grpSpPr>
          <a:xfrm>
            <a:off x="6327140" y="1593215"/>
            <a:ext cx="3735705" cy="2311400"/>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3" name="矩形: 圆角 8"/>
          <p:cNvSpPr/>
          <p:nvPr/>
        </p:nvSpPr>
        <p:spPr bwMode="auto">
          <a:xfrm>
            <a:off x="6327140" y="1203325"/>
            <a:ext cx="3734435" cy="43942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载人潜水器</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蛟龙号</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|遨游7000米海底</a:t>
            </a:r>
            <a:endParaRPr kumimoji="0" lang="zh-CN" altLang="en-US" sz="1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endParaRPr>
          </a:p>
        </p:txBody>
      </p:sp>
      <p:pic>
        <p:nvPicPr>
          <p:cNvPr id="95" name="Picture 6"/>
          <p:cNvPicPr>
            <a:picLocks noChangeAspect="1" noChangeArrowheads="1"/>
          </p:cNvPicPr>
          <p:nvPr>
            <p:custDataLst>
              <p:tags r:id="rId2"/>
            </p:custDataLst>
          </p:nvPr>
        </p:nvPicPr>
        <p:blipFill>
          <a:blip r:embed="rId3" cstate="print"/>
          <a:srcRect/>
          <a:stretch>
            <a:fillRect/>
          </a:stretch>
        </p:blipFill>
        <p:spPr bwMode="auto">
          <a:xfrm>
            <a:off x="6375400" y="1656715"/>
            <a:ext cx="3601720" cy="2067560"/>
          </a:xfrm>
          <a:prstGeom prst="roundRect">
            <a:avLst>
              <a:gd name="adj" fmla="val 0"/>
            </a:avLst>
          </a:prstGeom>
          <a:solidFill>
            <a:srgbClr val="FFFFFF">
              <a:shade val="85000"/>
            </a:srgbClr>
          </a:solidFill>
          <a:ln>
            <a:noFill/>
          </a:ln>
          <a:effectLst/>
        </p:spPr>
      </p:pic>
      <p:grpSp>
        <p:nvGrpSpPr>
          <p:cNvPr id="96" name="组合 95"/>
          <p:cNvGrpSpPr/>
          <p:nvPr/>
        </p:nvGrpSpPr>
        <p:grpSpPr>
          <a:xfrm>
            <a:off x="2325370" y="4092575"/>
            <a:ext cx="3804285" cy="2458720"/>
            <a:chOff x="5876331" y="1435177"/>
            <a:chExt cx="7374716" cy="3540729"/>
          </a:xfrm>
        </p:grpSpPr>
        <p:sp>
          <p:nvSpPr>
            <p:cNvPr id="97"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8"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9"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100" name="矩形: 圆角 8"/>
          <p:cNvSpPr/>
          <p:nvPr/>
        </p:nvSpPr>
        <p:spPr bwMode="auto">
          <a:xfrm>
            <a:off x="2207260" y="3705860"/>
            <a:ext cx="3894455" cy="43942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世界最大射电望远镜</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天眼</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一眼望穿137亿光年</a:t>
            </a:r>
            <a:endParaRPr kumimoji="0" lang="zh-CN" altLang="en-US" sz="1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endParaRPr>
          </a:p>
        </p:txBody>
      </p:sp>
      <p:pic>
        <p:nvPicPr>
          <p:cNvPr id="102" name="Picture 4"/>
          <p:cNvPicPr>
            <a:picLocks noChangeAspect="1" noChangeArrowheads="1"/>
          </p:cNvPicPr>
          <p:nvPr/>
        </p:nvPicPr>
        <p:blipFill rotWithShape="1">
          <a:blip r:embed="rId4" cstate="print"/>
          <a:srcRect t="13390"/>
          <a:stretch>
            <a:fillRect/>
          </a:stretch>
        </p:blipFill>
        <p:spPr bwMode="auto">
          <a:xfrm>
            <a:off x="2393950" y="4138930"/>
            <a:ext cx="3640455" cy="2368550"/>
          </a:xfrm>
          <a:prstGeom prst="roundRect">
            <a:avLst>
              <a:gd name="adj" fmla="val 8594"/>
            </a:avLst>
          </a:prstGeom>
          <a:solidFill>
            <a:srgbClr val="FFFFFF">
              <a:shade val="85000"/>
            </a:srgbClr>
          </a:solidFill>
          <a:ln>
            <a:noFill/>
          </a:ln>
          <a:effectLst/>
        </p:spPr>
      </p:pic>
      <p:grpSp>
        <p:nvGrpSpPr>
          <p:cNvPr id="103" name="组合 102"/>
          <p:cNvGrpSpPr/>
          <p:nvPr/>
        </p:nvGrpSpPr>
        <p:grpSpPr>
          <a:xfrm>
            <a:off x="6327775" y="4084955"/>
            <a:ext cx="3735705" cy="2498090"/>
            <a:chOff x="5876331" y="1435177"/>
            <a:chExt cx="7374716" cy="3540729"/>
          </a:xfrm>
        </p:grpSpPr>
        <p:sp>
          <p:nvSpPr>
            <p:cNvPr id="104"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105"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106"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107" name="矩形: 圆角 8"/>
          <p:cNvSpPr/>
          <p:nvPr/>
        </p:nvSpPr>
        <p:spPr bwMode="auto">
          <a:xfrm>
            <a:off x="6261100" y="3705860"/>
            <a:ext cx="4075430" cy="43942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中国首颗暗物质探测卫星</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悟空</a:t>
            </a:r>
            <a:r>
              <a:rPr lang="en-US" altLang="zh-CN"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a:t>
            </a:r>
            <a:r>
              <a:rPr lang="zh-CN" altLang="en-US" sz="1200" kern="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|九天之上捕捉暗物质</a:t>
            </a:r>
            <a:endParaRPr kumimoji="0" lang="zh-CN" altLang="en-US" sz="1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3495" y="4138930"/>
            <a:ext cx="3603625" cy="238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p:tgtEl>
                                          <p:spTgt spid="93"/>
                                        </p:tgtEl>
                                        <p:attrNameLst>
                                          <p:attrName>ppt_y</p:attrName>
                                        </p:attrNameLst>
                                      </p:cBhvr>
                                      <p:tavLst>
                                        <p:tav tm="0">
                                          <p:val>
                                            <p:strVal val="#ppt_y+#ppt_h*1.125000"/>
                                          </p:val>
                                        </p:tav>
                                        <p:tav tm="100000">
                                          <p:val>
                                            <p:strVal val="#ppt_y"/>
                                          </p:val>
                                        </p:tav>
                                      </p:tavLst>
                                    </p:anim>
                                    <p:animEffect transition="in" filter="wipe(up)">
                                      <p:cBhvr>
                                        <p:cTn id="32" dur="5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barn(inVertical)">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 calcmode="lin" valueType="num">
                                      <p:cBhvr additive="base">
                                        <p:cTn id="42" dur="500"/>
                                        <p:tgtEl>
                                          <p:spTgt spid="100"/>
                                        </p:tgtEl>
                                        <p:attrNameLst>
                                          <p:attrName>ppt_y</p:attrName>
                                        </p:attrNameLst>
                                      </p:cBhvr>
                                      <p:tavLst>
                                        <p:tav tm="0">
                                          <p:val>
                                            <p:strVal val="#ppt_y+#ppt_h*1.125000"/>
                                          </p:val>
                                        </p:tav>
                                        <p:tav tm="100000">
                                          <p:val>
                                            <p:strVal val="#ppt_y"/>
                                          </p:val>
                                        </p:tav>
                                      </p:tavLst>
                                    </p:anim>
                                    <p:animEffect transition="in" filter="wipe(up)">
                                      <p:cBhvr>
                                        <p:cTn id="43" dur="500"/>
                                        <p:tgtEl>
                                          <p:spTgt spid="10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barn(inVertical)">
                                      <p:cBhvr>
                                        <p:cTn id="48" dur="500"/>
                                        <p:tgtEl>
                                          <p:spTgt spid="10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additive="base">
                                        <p:cTn id="53" dur="500"/>
                                        <p:tgtEl>
                                          <p:spTgt spid="107"/>
                                        </p:tgtEl>
                                        <p:attrNameLst>
                                          <p:attrName>ppt_y</p:attrName>
                                        </p:attrNameLst>
                                      </p:cBhvr>
                                      <p:tavLst>
                                        <p:tav tm="0">
                                          <p:val>
                                            <p:strVal val="#ppt_y+#ppt_h*1.125000"/>
                                          </p:val>
                                        </p:tav>
                                        <p:tav tm="100000">
                                          <p:val>
                                            <p:strVal val="#ppt_y"/>
                                          </p:val>
                                        </p:tav>
                                      </p:tavLst>
                                    </p:anim>
                                    <p:animEffect transition="in" filter="wipe(up)">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anim calcmode="lin" valueType="num">
                                      <p:cBhvr additive="base">
                                        <p:cTn id="59" dur="500"/>
                                        <p:tgtEl>
                                          <p:spTgt spid="1026"/>
                                        </p:tgtEl>
                                        <p:attrNameLst>
                                          <p:attrName>ppt_y</p:attrName>
                                        </p:attrNameLst>
                                      </p:cBhvr>
                                      <p:tavLst>
                                        <p:tav tm="0">
                                          <p:val>
                                            <p:strVal val="#ppt_y+#ppt_h*1.125000"/>
                                          </p:val>
                                        </p:tav>
                                        <p:tav tm="100000">
                                          <p:val>
                                            <p:strVal val="#ppt_y"/>
                                          </p:val>
                                        </p:tav>
                                      </p:tavLst>
                                    </p:anim>
                                    <p:animEffect transition="in" filter="wipe(up)">
                                      <p:cBhvr>
                                        <p:cTn id="6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P spid="4" grpId="0" bldLvl="0" animBg="1"/>
      <p:bldP spid="5" grpId="0"/>
      <p:bldP spid="93" grpId="0" bldLvl="0" animBg="1"/>
      <p:bldP spid="100" grpId="0" bldLvl="0" animBg="1"/>
      <p:bldP spid="10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0" y="918210"/>
            <a:ext cx="12192000" cy="4762500"/>
          </a:xfrm>
          <a:prstGeom prst="rect">
            <a:avLst/>
          </a:prstGeom>
        </p:spPr>
      </p:pic>
      <p:pic>
        <p:nvPicPr>
          <p:cNvPr id="21" name="图片 20"/>
          <p:cNvPicPr>
            <a:picLocks noChangeAspect="1"/>
          </p:cNvPicPr>
          <p:nvPr/>
        </p:nvPicPr>
        <p:blipFill>
          <a:blip r:embed="rId3"/>
          <a:stretch>
            <a:fillRect/>
          </a:stretch>
        </p:blipFill>
        <p:spPr>
          <a:xfrm>
            <a:off x="-82987" y="2801251"/>
            <a:ext cx="12383314" cy="3121627"/>
          </a:xfrm>
          <a:prstGeom prst="rect">
            <a:avLst/>
          </a:prstGeom>
        </p:spPr>
      </p:pic>
      <p:sp>
        <p:nvSpPr>
          <p:cNvPr id="31" name="文本框 30"/>
          <p:cNvSpPr txBox="1"/>
          <p:nvPr/>
        </p:nvSpPr>
        <p:spPr>
          <a:xfrm>
            <a:off x="853440" y="1667510"/>
            <a:ext cx="10877550" cy="521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习近平在党的十九大开幕会的报告：中国特色社会主义进入了新时代</a:t>
            </a:r>
            <a:endParaRPr kumimoji="1"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pic>
        <p:nvPicPr>
          <p:cNvPr id="2" name="习近平在党的十九大开幕会的报告：中国特色社会主义进入了新时代">
            <a:hlinkClick r:id="" action="ppaction://media"/>
          </p:cNvPr>
          <p:cNvPicPr/>
          <p:nvPr>
            <a:videoFile r:link="rId4"/>
            <p:extLst>
              <p:ext uri="{DAA4B4D4-6D71-4841-9C94-3DE7FCFB9230}">
                <p14:media xmlns:p14="http://schemas.microsoft.com/office/powerpoint/2010/main" r:link="rId5"/>
              </p:ext>
            </p:extLst>
            <p:custDataLst>
              <p:tags r:id="rId6"/>
            </p:custDataLst>
          </p:nvPr>
        </p:nvPicPr>
        <p:blipFill>
          <a:blip r:embed="rId7"/>
          <a:stretch>
            <a:fillRect/>
          </a:stretch>
        </p:blipFill>
        <p:spPr>
          <a:xfrm>
            <a:off x="2696210" y="2425700"/>
            <a:ext cx="6824980" cy="3871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p:cTn id="15" fill="hold" display="1">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additive="base">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3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cstate="print"/>
          <a:srcRect l="2309" r="-2309"/>
          <a:stretch>
            <a:fillRect/>
          </a:stretch>
        </p:blipFill>
        <p:spPr>
          <a:xfrm>
            <a:off x="739140" y="2059940"/>
            <a:ext cx="5696585" cy="3964940"/>
          </a:xfrm>
          <a:prstGeom prst="roundRect">
            <a:avLst/>
          </a:prstGeom>
        </p:spPr>
      </p:pic>
      <p:grpSp>
        <p:nvGrpSpPr>
          <p:cNvPr id="52" name="组合 51"/>
          <p:cNvGrpSpPr/>
          <p:nvPr/>
        </p:nvGrpSpPr>
        <p:grpSpPr>
          <a:xfrm flipH="1">
            <a:off x="6435725" y="2284730"/>
            <a:ext cx="4420235" cy="1360170"/>
            <a:chOff x="1627186" y="4715229"/>
            <a:chExt cx="3308429" cy="1068666"/>
          </a:xfrm>
        </p:grpSpPr>
        <p:sp>
          <p:nvSpPr>
            <p:cNvPr id="53" name="Google Shape;149;p17"/>
            <p:cNvSpPr/>
            <p:nvPr/>
          </p:nvSpPr>
          <p:spPr>
            <a:xfrm>
              <a:off x="1627186" y="4732142"/>
              <a:ext cx="2937436" cy="1033238"/>
            </a:xfrm>
            <a:prstGeom prst="flowChartOnlineStorage">
              <a:avLst/>
            </a:prstGeom>
            <a:solidFill>
              <a:srgbClr val="CE595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cs typeface="+mn-ea"/>
                <a:sym typeface="+mn-lt"/>
              </a:endParaRPr>
            </a:p>
          </p:txBody>
        </p:sp>
        <p:sp>
          <p:nvSpPr>
            <p:cNvPr id="54" name="Google Shape;152;p17"/>
            <p:cNvSpPr/>
            <p:nvPr/>
          </p:nvSpPr>
          <p:spPr>
            <a:xfrm>
              <a:off x="3866355" y="4715229"/>
              <a:ext cx="1069260" cy="1068666"/>
            </a:xfrm>
            <a:custGeom>
              <a:avLst/>
              <a:gdLst/>
              <a:ahLst/>
              <a:cxnLst/>
              <a:rect l="l" t="t" r="r" b="b"/>
              <a:pathLst>
                <a:path w="25278" h="25262" extrusionOk="0">
                  <a:moveTo>
                    <a:pt x="9681" y="24728"/>
                  </a:moveTo>
                  <a:cubicBezTo>
                    <a:pt x="5416" y="23679"/>
                    <a:pt x="2083" y="20563"/>
                    <a:pt x="767" y="16364"/>
                  </a:cubicBezTo>
                  <a:cubicBezTo>
                    <a:pt x="84" y="14197"/>
                    <a:pt x="0" y="11881"/>
                    <a:pt x="534" y="9682"/>
                  </a:cubicBezTo>
                  <a:cubicBezTo>
                    <a:pt x="1583" y="5416"/>
                    <a:pt x="4716" y="2084"/>
                    <a:pt x="8898" y="751"/>
                  </a:cubicBezTo>
                  <a:cubicBezTo>
                    <a:pt x="11064" y="67"/>
                    <a:pt x="13381" y="1"/>
                    <a:pt x="15580" y="534"/>
                  </a:cubicBezTo>
                  <a:cubicBezTo>
                    <a:pt x="17030" y="884"/>
                    <a:pt x="18379" y="1484"/>
                    <a:pt x="19596" y="2317"/>
                  </a:cubicBezTo>
                  <a:cubicBezTo>
                    <a:pt x="20379" y="2850"/>
                    <a:pt x="20595" y="3900"/>
                    <a:pt x="20062" y="4700"/>
                  </a:cubicBezTo>
                  <a:cubicBezTo>
                    <a:pt x="19529" y="5483"/>
                    <a:pt x="18479" y="5683"/>
                    <a:pt x="17680" y="5150"/>
                  </a:cubicBezTo>
                  <a:cubicBezTo>
                    <a:pt x="16796" y="4550"/>
                    <a:pt x="15813" y="4116"/>
                    <a:pt x="14764" y="3867"/>
                  </a:cubicBezTo>
                  <a:cubicBezTo>
                    <a:pt x="13181" y="3467"/>
                    <a:pt x="11498" y="3533"/>
                    <a:pt x="9931" y="4033"/>
                  </a:cubicBezTo>
                  <a:cubicBezTo>
                    <a:pt x="6882" y="4983"/>
                    <a:pt x="4633" y="7399"/>
                    <a:pt x="3866" y="10498"/>
                  </a:cubicBezTo>
                  <a:cubicBezTo>
                    <a:pt x="3483" y="12098"/>
                    <a:pt x="3533" y="13764"/>
                    <a:pt x="4033" y="15347"/>
                  </a:cubicBezTo>
                  <a:cubicBezTo>
                    <a:pt x="4982" y="18380"/>
                    <a:pt x="7399" y="20646"/>
                    <a:pt x="10498" y="21396"/>
                  </a:cubicBezTo>
                  <a:cubicBezTo>
                    <a:pt x="12097" y="21796"/>
                    <a:pt x="13764" y="21729"/>
                    <a:pt x="15347" y="21229"/>
                  </a:cubicBezTo>
                  <a:cubicBezTo>
                    <a:pt x="18379" y="20279"/>
                    <a:pt x="20645" y="17863"/>
                    <a:pt x="21395" y="14764"/>
                  </a:cubicBezTo>
                  <a:cubicBezTo>
                    <a:pt x="21795" y="13164"/>
                    <a:pt x="21745" y="11498"/>
                    <a:pt x="21245" y="9915"/>
                  </a:cubicBezTo>
                  <a:cubicBezTo>
                    <a:pt x="20962" y="9015"/>
                    <a:pt x="21462" y="8049"/>
                    <a:pt x="22362" y="7766"/>
                  </a:cubicBezTo>
                  <a:cubicBezTo>
                    <a:pt x="23262" y="7482"/>
                    <a:pt x="24228" y="7982"/>
                    <a:pt x="24511" y="8899"/>
                  </a:cubicBezTo>
                  <a:cubicBezTo>
                    <a:pt x="25194" y="11065"/>
                    <a:pt x="25278" y="13381"/>
                    <a:pt x="24728" y="15580"/>
                  </a:cubicBezTo>
                  <a:cubicBezTo>
                    <a:pt x="23678" y="19846"/>
                    <a:pt x="20562" y="23179"/>
                    <a:pt x="16380" y="24512"/>
                  </a:cubicBezTo>
                  <a:cubicBezTo>
                    <a:pt x="14197" y="25195"/>
                    <a:pt x="11881" y="25262"/>
                    <a:pt x="9681" y="24728"/>
                  </a:cubicBezTo>
                </a:path>
              </a:pathLst>
            </a:cu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sp>
          <p:nvSpPr>
            <p:cNvPr id="55" name="Google Shape;153;p17"/>
            <p:cNvSpPr/>
            <p:nvPr/>
          </p:nvSpPr>
          <p:spPr>
            <a:xfrm>
              <a:off x="4692189" y="4897230"/>
              <a:ext cx="151600" cy="151600"/>
            </a:xfrm>
            <a:prstGeom prst="ellipse">
              <a:avLst/>
            </a:pr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grpSp>
          <p:nvGrpSpPr>
            <p:cNvPr id="56" name="Google Shape;154;p17"/>
            <p:cNvGrpSpPr/>
            <p:nvPr/>
          </p:nvGrpSpPr>
          <p:grpSpPr>
            <a:xfrm>
              <a:off x="4044699" y="4893690"/>
              <a:ext cx="711164" cy="711410"/>
              <a:chOff x="3802620" y="1176257"/>
              <a:chExt cx="1538872" cy="1539406"/>
            </a:xfrm>
          </p:grpSpPr>
          <p:sp>
            <p:nvSpPr>
              <p:cNvPr id="57" name="Google Shape;155;p1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sp>
            <p:nvSpPr>
              <p:cNvPr id="58" name="Google Shape;156;p1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grpSp>
      </p:grpSp>
      <p:grpSp>
        <p:nvGrpSpPr>
          <p:cNvPr id="59" name="组合 58"/>
          <p:cNvGrpSpPr/>
          <p:nvPr/>
        </p:nvGrpSpPr>
        <p:grpSpPr>
          <a:xfrm flipH="1">
            <a:off x="6435725" y="4568190"/>
            <a:ext cx="4420235" cy="1360170"/>
            <a:chOff x="1627186" y="4714231"/>
            <a:chExt cx="3308429" cy="1068666"/>
          </a:xfrm>
        </p:grpSpPr>
        <p:sp>
          <p:nvSpPr>
            <p:cNvPr id="60" name="Google Shape;149;p17"/>
            <p:cNvSpPr/>
            <p:nvPr/>
          </p:nvSpPr>
          <p:spPr>
            <a:xfrm>
              <a:off x="1627186" y="4732142"/>
              <a:ext cx="2937436" cy="1033238"/>
            </a:xfrm>
            <a:prstGeom prst="flowChartOnlineStorage">
              <a:avLst/>
            </a:prstGeom>
            <a:solidFill>
              <a:srgbClr val="C8212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dirty="0">
                <a:solidFill>
                  <a:schemeClr val="bg1"/>
                </a:solidFill>
                <a:cs typeface="+mn-ea"/>
                <a:sym typeface="+mn-lt"/>
              </a:endParaRPr>
            </a:p>
          </p:txBody>
        </p:sp>
        <p:sp>
          <p:nvSpPr>
            <p:cNvPr id="61" name="Google Shape;152;p17"/>
            <p:cNvSpPr/>
            <p:nvPr/>
          </p:nvSpPr>
          <p:spPr>
            <a:xfrm>
              <a:off x="3866355" y="4714231"/>
              <a:ext cx="1069260" cy="1068666"/>
            </a:xfrm>
            <a:custGeom>
              <a:avLst/>
              <a:gdLst/>
              <a:ahLst/>
              <a:cxnLst/>
              <a:rect l="l" t="t" r="r" b="b"/>
              <a:pathLst>
                <a:path w="25278" h="25262" extrusionOk="0">
                  <a:moveTo>
                    <a:pt x="9681" y="24728"/>
                  </a:moveTo>
                  <a:cubicBezTo>
                    <a:pt x="5416" y="23679"/>
                    <a:pt x="2083" y="20563"/>
                    <a:pt x="767" y="16364"/>
                  </a:cubicBezTo>
                  <a:cubicBezTo>
                    <a:pt x="84" y="14197"/>
                    <a:pt x="0" y="11881"/>
                    <a:pt x="534" y="9682"/>
                  </a:cubicBezTo>
                  <a:cubicBezTo>
                    <a:pt x="1583" y="5416"/>
                    <a:pt x="4716" y="2084"/>
                    <a:pt x="8898" y="751"/>
                  </a:cubicBezTo>
                  <a:cubicBezTo>
                    <a:pt x="11064" y="67"/>
                    <a:pt x="13381" y="1"/>
                    <a:pt x="15580" y="534"/>
                  </a:cubicBezTo>
                  <a:cubicBezTo>
                    <a:pt x="17030" y="884"/>
                    <a:pt x="18379" y="1484"/>
                    <a:pt x="19596" y="2317"/>
                  </a:cubicBezTo>
                  <a:cubicBezTo>
                    <a:pt x="20379" y="2850"/>
                    <a:pt x="20595" y="3900"/>
                    <a:pt x="20062" y="4700"/>
                  </a:cubicBezTo>
                  <a:cubicBezTo>
                    <a:pt x="19529" y="5483"/>
                    <a:pt x="18479" y="5683"/>
                    <a:pt x="17680" y="5150"/>
                  </a:cubicBezTo>
                  <a:cubicBezTo>
                    <a:pt x="16796" y="4550"/>
                    <a:pt x="15813" y="4116"/>
                    <a:pt x="14764" y="3867"/>
                  </a:cubicBezTo>
                  <a:cubicBezTo>
                    <a:pt x="13181" y="3467"/>
                    <a:pt x="11498" y="3533"/>
                    <a:pt x="9931" y="4033"/>
                  </a:cubicBezTo>
                  <a:cubicBezTo>
                    <a:pt x="6882" y="4983"/>
                    <a:pt x="4633" y="7399"/>
                    <a:pt x="3866" y="10498"/>
                  </a:cubicBezTo>
                  <a:cubicBezTo>
                    <a:pt x="3483" y="12098"/>
                    <a:pt x="3533" y="13764"/>
                    <a:pt x="4033" y="15347"/>
                  </a:cubicBezTo>
                  <a:cubicBezTo>
                    <a:pt x="4982" y="18380"/>
                    <a:pt x="7399" y="20646"/>
                    <a:pt x="10498" y="21396"/>
                  </a:cubicBezTo>
                  <a:cubicBezTo>
                    <a:pt x="12097" y="21796"/>
                    <a:pt x="13764" y="21729"/>
                    <a:pt x="15347" y="21229"/>
                  </a:cubicBezTo>
                  <a:cubicBezTo>
                    <a:pt x="18379" y="20279"/>
                    <a:pt x="20645" y="17863"/>
                    <a:pt x="21395" y="14764"/>
                  </a:cubicBezTo>
                  <a:cubicBezTo>
                    <a:pt x="21795" y="13164"/>
                    <a:pt x="21745" y="11498"/>
                    <a:pt x="21245" y="9915"/>
                  </a:cubicBezTo>
                  <a:cubicBezTo>
                    <a:pt x="20962" y="9015"/>
                    <a:pt x="21462" y="8049"/>
                    <a:pt x="22362" y="7766"/>
                  </a:cubicBezTo>
                  <a:cubicBezTo>
                    <a:pt x="23262" y="7482"/>
                    <a:pt x="24228" y="7982"/>
                    <a:pt x="24511" y="8899"/>
                  </a:cubicBezTo>
                  <a:cubicBezTo>
                    <a:pt x="25194" y="11065"/>
                    <a:pt x="25278" y="13381"/>
                    <a:pt x="24728" y="15580"/>
                  </a:cubicBezTo>
                  <a:cubicBezTo>
                    <a:pt x="23678" y="19846"/>
                    <a:pt x="20562" y="23179"/>
                    <a:pt x="16380" y="24512"/>
                  </a:cubicBezTo>
                  <a:cubicBezTo>
                    <a:pt x="14197" y="25195"/>
                    <a:pt x="11881" y="25262"/>
                    <a:pt x="9681" y="24728"/>
                  </a:cubicBezTo>
                </a:path>
              </a:pathLst>
            </a:cu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sp>
          <p:nvSpPr>
            <p:cNvPr id="62" name="Google Shape;153;p17"/>
            <p:cNvSpPr/>
            <p:nvPr/>
          </p:nvSpPr>
          <p:spPr>
            <a:xfrm>
              <a:off x="4692189" y="4897230"/>
              <a:ext cx="151600" cy="151600"/>
            </a:xfrm>
            <a:prstGeom prst="ellipse">
              <a:avLst/>
            </a:pr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grpSp>
          <p:nvGrpSpPr>
            <p:cNvPr id="63" name="Google Shape;154;p17"/>
            <p:cNvGrpSpPr/>
            <p:nvPr/>
          </p:nvGrpSpPr>
          <p:grpSpPr>
            <a:xfrm>
              <a:off x="4044699" y="4893690"/>
              <a:ext cx="711164" cy="711410"/>
              <a:chOff x="3802620" y="1176257"/>
              <a:chExt cx="1538872" cy="1539406"/>
            </a:xfrm>
          </p:grpSpPr>
          <p:sp>
            <p:nvSpPr>
              <p:cNvPr id="64" name="Google Shape;155;p1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sp>
            <p:nvSpPr>
              <p:cNvPr id="65" name="Google Shape;156;p1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grpSp>
      </p:grpSp>
      <p:sp>
        <p:nvSpPr>
          <p:cNvPr id="93" name="矩形 92"/>
          <p:cNvSpPr/>
          <p:nvPr/>
        </p:nvSpPr>
        <p:spPr>
          <a:xfrm flipH="1">
            <a:off x="7960360" y="2593975"/>
            <a:ext cx="2725420" cy="615315"/>
          </a:xfrm>
          <a:prstGeom prst="rect">
            <a:avLst/>
          </a:prstGeom>
          <a:noFill/>
        </p:spPr>
        <p:txBody>
          <a:bodyPr wrap="square" lIns="0" tIns="0" rIns="0" bIns="0" rtlCol="0">
            <a:spAutoFit/>
          </a:bodyPr>
          <a:lstStyle/>
          <a:p>
            <a:pPr lvl="0">
              <a:lnSpc>
                <a:spcPct val="200000"/>
              </a:lnSpc>
            </a:pPr>
            <a:r>
              <a:rPr lang="zh-CN" altLang="en-US" sz="2000" dirty="0">
                <a:solidFill>
                  <a:schemeClr val="bg1"/>
                </a:solidFill>
                <a:latin typeface="方正北魏楷书_GBK" panose="02000000000000000000" charset="-122"/>
                <a:ea typeface="方正北魏楷书_GBK" panose="02000000000000000000" charset="-122"/>
                <a:cs typeface="+mn-ea"/>
                <a:sym typeface="+mn-ea"/>
              </a:rPr>
              <a:t>人民生活水平不断提高</a:t>
            </a:r>
            <a:endParaRPr lang="zh-CN" altLang="en-US" sz="2000" dirty="0">
              <a:solidFill>
                <a:schemeClr val="bg1"/>
              </a:solidFill>
              <a:latin typeface="方正北魏楷书_GBK" panose="02000000000000000000" charset="-122"/>
              <a:ea typeface="方正北魏楷书_GBK" panose="02000000000000000000" charset="-122"/>
              <a:cs typeface="+mn-ea"/>
              <a:sym typeface="+mn-ea"/>
            </a:endParaRPr>
          </a:p>
        </p:txBody>
      </p:sp>
      <p:sp>
        <p:nvSpPr>
          <p:cNvPr id="97" name="文本框 96"/>
          <p:cNvSpPr txBox="1"/>
          <p:nvPr/>
        </p:nvSpPr>
        <p:spPr>
          <a:xfrm flipH="1">
            <a:off x="6554470" y="2748915"/>
            <a:ext cx="1190625" cy="46037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2400" b="1" dirty="0">
                <a:solidFill>
                  <a:srgbClr val="CE5952"/>
                </a:solidFill>
                <a:cs typeface="+mn-ea"/>
                <a:sym typeface="+mn-lt"/>
              </a:rPr>
              <a:t>01</a:t>
            </a:r>
            <a:endParaRPr lang="zh-CN" altLang="en-US" sz="2400" b="1" dirty="0">
              <a:solidFill>
                <a:srgbClr val="CE5952"/>
              </a:solidFill>
              <a:cs typeface="+mn-ea"/>
              <a:sym typeface="+mn-lt"/>
            </a:endParaRPr>
          </a:p>
        </p:txBody>
      </p:sp>
      <p:sp>
        <p:nvSpPr>
          <p:cNvPr id="98" name="文本框 97"/>
          <p:cNvSpPr txBox="1"/>
          <p:nvPr/>
        </p:nvSpPr>
        <p:spPr>
          <a:xfrm flipH="1">
            <a:off x="6554470" y="5019675"/>
            <a:ext cx="1190625" cy="46037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2400" b="1" dirty="0">
                <a:solidFill>
                  <a:srgbClr val="C82122"/>
                </a:solidFill>
                <a:cs typeface="+mn-ea"/>
                <a:sym typeface="+mn-lt"/>
              </a:rPr>
              <a:t>02</a:t>
            </a:r>
            <a:endParaRPr lang="zh-CN" altLang="en-US" sz="2400" b="1" dirty="0">
              <a:solidFill>
                <a:srgbClr val="C82122"/>
              </a:solidFill>
              <a:cs typeface="+mn-ea"/>
              <a:sym typeface="+mn-lt"/>
            </a:endParaRPr>
          </a:p>
        </p:txBody>
      </p:sp>
      <p:sp>
        <p:nvSpPr>
          <p:cNvPr id="10" name="矩形 9"/>
          <p:cNvSpPr/>
          <p:nvPr/>
        </p:nvSpPr>
        <p:spPr>
          <a:xfrm flipH="1">
            <a:off x="7960360" y="4838065"/>
            <a:ext cx="2542540" cy="923290"/>
          </a:xfrm>
          <a:prstGeom prst="rect">
            <a:avLst/>
          </a:prstGeom>
          <a:noFill/>
        </p:spPr>
        <p:txBody>
          <a:bodyPr wrap="square" lIns="0" tIns="0" rIns="0" bIns="0" rtlCol="0">
            <a:spAutoFit/>
          </a:bodyPr>
          <a:lstStyle/>
          <a:p>
            <a:pPr marL="0" marR="0" lvl="0" indent="0" algn="l" defTabSz="914400" rtl="0" eaLnBrk="0" fontAlgn="auto" latinLnBrk="0" hangingPunct="0">
              <a:lnSpc>
                <a:spcPct val="150000"/>
              </a:lnSpc>
              <a:spcBef>
                <a:spcPct val="0"/>
              </a:spcBef>
              <a:spcAft>
                <a:spcPct val="0"/>
              </a:spcAft>
              <a:buClrTx/>
              <a:buSzTx/>
              <a:buFontTx/>
              <a:buNone/>
              <a:defRPr/>
            </a:pPr>
            <a:r>
              <a:rPr lang="zh-CN" altLang="en-US" sz="2000">
                <a:ln>
                  <a:noFill/>
                </a:ln>
                <a:solidFill>
                  <a:srgbClr val="FDFBFB"/>
                </a:solidFill>
                <a:effectLst/>
                <a:uLnTx/>
                <a:uFillTx/>
                <a:latin typeface="方正北魏楷书_GBK" panose="02000000000000000000" charset="-122"/>
                <a:ea typeface="方正北魏楷书_GBK" panose="02000000000000000000" charset="-122"/>
                <a:sym typeface="楷体" panose="02010609060101010101" pitchFamily="49" charset="-122"/>
              </a:rPr>
              <a:t>人民美好生活需要日益广泛</a:t>
            </a:r>
            <a:endParaRPr lang="zh-CN" altLang="en-US" sz="2000" dirty="0">
              <a:ln>
                <a:noFill/>
              </a:ln>
              <a:solidFill>
                <a:srgbClr val="FDFBFB"/>
              </a:solidFill>
              <a:effectLst/>
              <a:uLnTx/>
              <a:uFillTx/>
              <a:latin typeface="方正北魏楷书_GBK" panose="02000000000000000000" charset="-122"/>
              <a:ea typeface="方正北魏楷书_GBK" panose="02000000000000000000" charset="-122"/>
              <a:cs typeface="+mn-ea"/>
              <a:sym typeface="楷体" panose="02010609060101010101" pitchFamily="49" charset="-122"/>
            </a:endParaRPr>
          </a:p>
        </p:txBody>
      </p:sp>
      <p:sp>
        <p:nvSpPr>
          <p:cNvPr id="8" name="TextBox 7"/>
          <p:cNvSpPr txBox="1"/>
          <p:nvPr/>
        </p:nvSpPr>
        <p:spPr>
          <a:xfrm>
            <a:off x="1587352" y="272617"/>
            <a:ext cx="9518650" cy="645160"/>
          </a:xfrm>
          <a:prstGeom prst="rect">
            <a:avLst/>
          </a:prstGeom>
          <a:noFill/>
        </p:spPr>
        <p:txBody>
          <a:bodyPr wrap="none" rtlCol="0">
            <a:spAutoFit/>
          </a:bodyPr>
          <a:lstStyle/>
          <a:p>
            <a:pPr algn="ctr" eaLnBrk="1" hangingPunct="1">
              <a:lnSpc>
                <a:spcPct val="150000"/>
              </a:lnSpc>
            </a:pPr>
            <a:r>
              <a:rPr lang="en-US" altLang="zh-CN"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2</a:t>
            </a:r>
            <a:r>
              <a:rPr lang="zh-CN" altLang="en-US"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、人民生活水平显著提高，对美好生活的向往更加强烈（社会需求）</a:t>
            </a:r>
            <a:endParaRPr lang="zh-CN" altLang="en-US"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edge">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1" presetClass="entr" presetSubtype="0"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770" decel="100000"/>
                                        <p:tgtEl>
                                          <p:spTgt spid="97"/>
                                        </p:tgtEl>
                                      </p:cBhvr>
                                    </p:animEffect>
                                    <p:animScale>
                                      <p:cBhvr>
                                        <p:cTn id="19" dur="770" decel="100000"/>
                                        <p:tgtEl>
                                          <p:spTgt spid="97"/>
                                        </p:tgtEl>
                                      </p:cBhvr>
                                      <p:from x="10000" y="10000"/>
                                      <p:to x="200000" y="450000"/>
                                    </p:animScale>
                                    <p:animScale>
                                      <p:cBhvr>
                                        <p:cTn id="20" dur="1230" accel="100000" fill="hold">
                                          <p:stCondLst>
                                            <p:cond delay="770"/>
                                          </p:stCondLst>
                                        </p:cTn>
                                        <p:tgtEl>
                                          <p:spTgt spid="97"/>
                                        </p:tgtEl>
                                      </p:cBhvr>
                                      <p:from x="200000" y="450000"/>
                                      <p:to x="100000" y="100000"/>
                                    </p:animScale>
                                    <p:set>
                                      <p:cBhvr>
                                        <p:cTn id="21" dur="770" fill="hold"/>
                                        <p:tgtEl>
                                          <p:spTgt spid="97"/>
                                        </p:tgtEl>
                                        <p:attrNameLst>
                                          <p:attrName>ppt_x</p:attrName>
                                        </p:attrNameLst>
                                      </p:cBhvr>
                                      <p:to>
                                        <p:strVal val="(0.5)"/>
                                      </p:to>
                                    </p:set>
                                    <p:anim from="(0.5)" to="(#ppt_x)" calcmode="lin" valueType="num">
                                      <p:cBhvr>
                                        <p:cTn id="22" dur="1230" accel="100000" fill="hold">
                                          <p:stCondLst>
                                            <p:cond delay="770"/>
                                          </p:stCondLst>
                                        </p:cTn>
                                        <p:tgtEl>
                                          <p:spTgt spid="97"/>
                                        </p:tgtEl>
                                        <p:attrNameLst>
                                          <p:attrName>ppt_x</p:attrName>
                                        </p:attrNameLst>
                                      </p:cBhvr>
                                    </p:anim>
                                    <p:set>
                                      <p:cBhvr>
                                        <p:cTn id="23" dur="770" fill="hold"/>
                                        <p:tgtEl>
                                          <p:spTgt spid="97"/>
                                        </p:tgtEl>
                                        <p:attrNameLst>
                                          <p:attrName>ppt_y</p:attrName>
                                        </p:attrNameLst>
                                      </p:cBhvr>
                                      <p:to>
                                        <p:strVal val="(#ppt_y+0.4)"/>
                                      </p:to>
                                    </p:set>
                                    <p:anim from="(#ppt_y+0.4)" to="(#ppt_y)" calcmode="lin" valueType="num">
                                      <p:cBhvr>
                                        <p:cTn id="24" dur="1230" accel="100000" fill="hold">
                                          <p:stCondLst>
                                            <p:cond delay="770"/>
                                          </p:stCondLst>
                                        </p:cTn>
                                        <p:tgtEl>
                                          <p:spTgt spid="97"/>
                                        </p:tgtEl>
                                        <p:attrNameLst>
                                          <p:attrName>ppt_y</p:attrName>
                                        </p:attrNameLst>
                                      </p:cBhvr>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barn(inVertical)">
                                      <p:cBhvr>
                                        <p:cTn id="34" dur="500"/>
                                        <p:tgtEl>
                                          <p:spTgt spid="93"/>
                                        </p:tgtEl>
                                      </p:cBhvr>
                                    </p:animEffect>
                                  </p:childTnLst>
                                </p:cTn>
                              </p:par>
                            </p:childTnLst>
                          </p:cTn>
                        </p:par>
                      </p:childTnLst>
                    </p:cTn>
                  </p:par>
                  <p:par>
                    <p:cTn id="35" fill="hold">
                      <p:stCondLst>
                        <p:cond delay="indefinite"/>
                      </p:stCondLst>
                      <p:childTnLst>
                        <p:par>
                          <p:cTn id="36" fill="hold">
                            <p:stCondLst>
                              <p:cond delay="0"/>
                            </p:stCondLst>
                            <p:childTnLst>
                              <p:par>
                                <p:cTn id="37" presetID="5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770" decel="100000"/>
                                        <p:tgtEl>
                                          <p:spTgt spid="98"/>
                                        </p:tgtEl>
                                      </p:cBhvr>
                                    </p:animEffect>
                                    <p:animScale>
                                      <p:cBhvr>
                                        <p:cTn id="40" dur="770" decel="100000"/>
                                        <p:tgtEl>
                                          <p:spTgt spid="98"/>
                                        </p:tgtEl>
                                      </p:cBhvr>
                                      <p:from x="10000" y="10000"/>
                                      <p:to x="200000" y="450000"/>
                                    </p:animScale>
                                    <p:animScale>
                                      <p:cBhvr>
                                        <p:cTn id="41" dur="1230" accel="100000" fill="hold">
                                          <p:stCondLst>
                                            <p:cond delay="770"/>
                                          </p:stCondLst>
                                        </p:cTn>
                                        <p:tgtEl>
                                          <p:spTgt spid="98"/>
                                        </p:tgtEl>
                                      </p:cBhvr>
                                      <p:from x="200000" y="450000"/>
                                      <p:to x="100000" y="100000"/>
                                    </p:animScale>
                                    <p:set>
                                      <p:cBhvr>
                                        <p:cTn id="42" dur="770" fill="hold"/>
                                        <p:tgtEl>
                                          <p:spTgt spid="98"/>
                                        </p:tgtEl>
                                        <p:attrNameLst>
                                          <p:attrName>ppt_x</p:attrName>
                                        </p:attrNameLst>
                                      </p:cBhvr>
                                      <p:to>
                                        <p:strVal val="(0.5)"/>
                                      </p:to>
                                    </p:set>
                                    <p:anim from="(0.5)" to="(#ppt_x)" calcmode="lin" valueType="num">
                                      <p:cBhvr>
                                        <p:cTn id="43" dur="1230" accel="100000" fill="hold">
                                          <p:stCondLst>
                                            <p:cond delay="770"/>
                                          </p:stCondLst>
                                        </p:cTn>
                                        <p:tgtEl>
                                          <p:spTgt spid="98"/>
                                        </p:tgtEl>
                                        <p:attrNameLst>
                                          <p:attrName>ppt_x</p:attrName>
                                        </p:attrNameLst>
                                      </p:cBhvr>
                                    </p:anim>
                                    <p:set>
                                      <p:cBhvr>
                                        <p:cTn id="44" dur="770" fill="hold"/>
                                        <p:tgtEl>
                                          <p:spTgt spid="98"/>
                                        </p:tgtEl>
                                        <p:attrNameLst>
                                          <p:attrName>ppt_y</p:attrName>
                                        </p:attrNameLst>
                                      </p:cBhvr>
                                      <p:to>
                                        <p:strVal val="(#ppt_y+0.4)"/>
                                      </p:to>
                                    </p:set>
                                    <p:anim from="(#ppt_y+0.4)" to="(#ppt_y)" calcmode="lin" valueType="num">
                                      <p:cBhvr>
                                        <p:cTn id="45" dur="1230" accel="100000" fill="hold">
                                          <p:stCondLst>
                                            <p:cond delay="770"/>
                                          </p:stCondLst>
                                        </p:cTn>
                                        <p:tgtEl>
                                          <p:spTgt spid="98"/>
                                        </p:tgtEl>
                                        <p:attrNameLst>
                                          <p:attrName>ppt_y</p:attrName>
                                        </p:attrNameLst>
                                      </p:cBhvr>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down)">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arn(inVertical)">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7" grpId="0"/>
      <p:bldP spid="98" grpId="0"/>
      <p:bldP spid="10" grpId="0"/>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圆角 7"/>
          <p:cNvSpPr/>
          <p:nvPr/>
        </p:nvSpPr>
        <p:spPr bwMode="auto">
          <a:xfrm>
            <a:off x="6018530" y="2780030"/>
            <a:ext cx="654050" cy="433070"/>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FFF9C8"/>
                </a:solidFill>
                <a:effectLst/>
                <a:uLnTx/>
                <a:uFillTx/>
                <a:latin typeface="阿里巴巴普惠体 Light" panose="00020600040101010101" pitchFamily="18" charset="-122"/>
                <a:ea typeface="阿里巴巴普惠体 Light" panose="00020600040101010101" pitchFamily="18" charset="-122"/>
              </a:rPr>
              <a:t>收入</a:t>
            </a:r>
            <a:endParaRPr kumimoji="0" lang="zh-CN" altLang="en-US" sz="2000" b="0" i="0" u="none" strike="noStrike" kern="0" cap="none" spc="0" normalizeH="0" baseline="0" noProof="0" dirty="0">
              <a:ln>
                <a:noFill/>
              </a:ln>
              <a:solidFill>
                <a:srgbClr val="FFF9C8"/>
              </a:solidFill>
              <a:effectLst/>
              <a:uLnTx/>
              <a:uFillTx/>
              <a:latin typeface="阿里巴巴普惠体 Light" panose="00020600040101010101" pitchFamily="18" charset="-122"/>
              <a:ea typeface="阿里巴巴普惠体 Light" panose="00020600040101010101" pitchFamily="18" charset="-122"/>
            </a:endParaRPr>
          </a:p>
        </p:txBody>
      </p:sp>
      <p:sp>
        <p:nvSpPr>
          <p:cNvPr id="16" name="矩形: 圆角 15"/>
          <p:cNvSpPr/>
          <p:nvPr/>
        </p:nvSpPr>
        <p:spPr>
          <a:xfrm>
            <a:off x="1516620" y="1850736"/>
            <a:ext cx="9158759" cy="3611042"/>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908675" y="2664460"/>
            <a:ext cx="4429125" cy="1938020"/>
          </a:xfrm>
          <a:prstGeom prst="rect">
            <a:avLst/>
          </a:prstGeom>
        </p:spPr>
        <p:txBody>
          <a:bodyPr wrap="square">
            <a:spAutoFit/>
          </a:bodyPr>
          <a:lstStyle/>
          <a:p>
            <a:pPr algn="just">
              <a:lnSpc>
                <a:spcPct val="150000"/>
              </a:lnSpc>
            </a:pPr>
            <a:r>
              <a:rPr lang="en-US" altLang="zh-CN" sz="2000" dirty="0">
                <a:latin typeface="方正北魏楷书_GBK" panose="02000000000000000000" charset="-122"/>
                <a:ea typeface="方正北魏楷书_GBK" panose="02000000000000000000" charset="-122"/>
                <a:cs typeface="方正北魏楷书_GBK" panose="02000000000000000000" charset="-122"/>
                <a:sym typeface="+mn-ea"/>
              </a:rPr>
              <a:t>           </a:t>
            </a:r>
            <a:r>
              <a:rPr lang="zh-CN" altLang="en-US" sz="2000" dirty="0">
                <a:latin typeface="黑体" panose="02010609060101010101" charset="-122"/>
                <a:ea typeface="黑体" panose="02010609060101010101" charset="-122"/>
                <a:cs typeface="黑体" panose="02010609060101010101" charset="-122"/>
                <a:sym typeface="+mn-ea"/>
              </a:rPr>
              <a:t>是反映人民生活水平的重要标志。</a:t>
            </a:r>
            <a:r>
              <a:rPr lang="en-US" altLang="zh-CN" sz="2000" dirty="0">
                <a:latin typeface="黑体" panose="02010609060101010101" charset="-122"/>
                <a:ea typeface="黑体" panose="02010609060101010101" charset="-122"/>
                <a:cs typeface="黑体" panose="02010609060101010101" charset="-122"/>
                <a:sym typeface="+mn-ea"/>
              </a:rPr>
              <a:t>70</a:t>
            </a:r>
            <a:r>
              <a:rPr lang="zh-CN" altLang="en-US" sz="2000" dirty="0">
                <a:latin typeface="黑体" panose="02010609060101010101" charset="-122"/>
                <a:ea typeface="黑体" panose="02010609060101010101" charset="-122"/>
                <a:cs typeface="黑体" panose="02010609060101010101" charset="-122"/>
                <a:sym typeface="+mn-ea"/>
              </a:rPr>
              <a:t>几年来，中国人民的收入大幅度上升，老百姓的“钱袋子”鼓了，过好日子的腰杆硬了。</a:t>
            </a:r>
            <a:endParaRPr lang="zh-CN" altLang="en-US" sz="2000" dirty="0">
              <a:latin typeface="黑体" panose="02010609060101010101" charset="-122"/>
              <a:ea typeface="黑体" panose="02010609060101010101" charset="-122"/>
              <a:cs typeface="黑体" panose="02010609060101010101" charset="-122"/>
              <a:sym typeface="+mn-ea"/>
            </a:endParaRPr>
          </a:p>
        </p:txBody>
      </p:sp>
      <p:pic>
        <p:nvPicPr>
          <p:cNvPr id="98307" name="Picture 2"/>
          <p:cNvPicPr>
            <a:picLocks noChangeAspect="1"/>
          </p:cNvPicPr>
          <p:nvPr/>
        </p:nvPicPr>
        <p:blipFill>
          <a:blip r:embed="rId1"/>
          <a:stretch>
            <a:fillRect/>
          </a:stretch>
        </p:blipFill>
        <p:spPr>
          <a:xfrm>
            <a:off x="1699578" y="2293620"/>
            <a:ext cx="3533775" cy="2725738"/>
          </a:xfrm>
          <a:prstGeom prst="rect">
            <a:avLst/>
          </a:prstGeom>
          <a:noFill/>
          <a:ln w="9525">
            <a:noFill/>
          </a:ln>
        </p:spPr>
      </p:pic>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98307"/>
                                        </p:tgtEl>
                                        <p:attrNameLst>
                                          <p:attrName>style.visibility</p:attrName>
                                        </p:attrNameLst>
                                      </p:cBhvr>
                                      <p:to>
                                        <p:strVal val="visible"/>
                                      </p:to>
                                    </p:set>
                                    <p:animEffect transition="in" filter="fade">
                                      <p:cBhvr>
                                        <p:cTn id="18" dur="1000"/>
                                        <p:tgtEl>
                                          <p:spTgt spid="98307"/>
                                        </p:tgtEl>
                                      </p:cBhvr>
                                    </p:animEffect>
                                    <p:anim calcmode="lin" valueType="num">
                                      <p:cBhvr>
                                        <p:cTn id="19" dur="1000" fill="hold"/>
                                        <p:tgtEl>
                                          <p:spTgt spid="98307"/>
                                        </p:tgtEl>
                                        <p:attrNameLst>
                                          <p:attrName>ppt_x</p:attrName>
                                        </p:attrNameLst>
                                      </p:cBhvr>
                                      <p:tavLst>
                                        <p:tav tm="0">
                                          <p:val>
                                            <p:strVal val="#ppt_x"/>
                                          </p:val>
                                        </p:tav>
                                        <p:tav tm="100000">
                                          <p:val>
                                            <p:strVal val="#ppt_x"/>
                                          </p:val>
                                        </p:tav>
                                      </p:tavLst>
                                    </p:anim>
                                    <p:anim calcmode="lin" valueType="num">
                                      <p:cBhvr>
                                        <p:cTn id="20" dur="900" decel="100000" fill="hold"/>
                                        <p:tgtEl>
                                          <p:spTgt spid="98307"/>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8307"/>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6" grpId="0" bldLvl="0" animBg="1"/>
      <p:bldP spid="17" grpId="0"/>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485504" y="1221382"/>
            <a:ext cx="10537004" cy="4467318"/>
            <a:chOff x="2189748" y="1306607"/>
            <a:chExt cx="16498258" cy="6994678"/>
          </a:xfrm>
        </p:grpSpPr>
        <p:sp>
          <p:nvSpPr>
            <p:cNvPr id="5" name="矩形: 圆角 4"/>
            <p:cNvSpPr/>
            <p:nvPr/>
          </p:nvSpPr>
          <p:spPr>
            <a:xfrm>
              <a:off x="2644658" y="2965990"/>
              <a:ext cx="3929495" cy="3410315"/>
            </a:xfrm>
            <a:prstGeom prst="roundRect">
              <a:avLst>
                <a:gd name="adj" fmla="val 2674"/>
              </a:avLst>
            </a:prstGeom>
            <a:solidFill>
              <a:srgbClr val="C8212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dirty="0">
                <a:solidFill>
                  <a:srgbClr val="1644D5"/>
                </a:solidFill>
                <a:latin typeface="黑体" panose="02010609060101010101" charset="-122"/>
                <a:ea typeface="黑体" panose="02010609060101010101" charset="-122"/>
                <a:cs typeface="+mn-ea"/>
                <a:sym typeface="+mn-lt"/>
              </a:endParaRPr>
            </a:p>
          </p:txBody>
        </p:sp>
        <p:sp>
          <p:nvSpPr>
            <p:cNvPr id="7" name="矩形: 圆角 6"/>
            <p:cNvSpPr/>
            <p:nvPr/>
          </p:nvSpPr>
          <p:spPr>
            <a:xfrm flipH="1">
              <a:off x="13863755" y="2965990"/>
              <a:ext cx="4824251" cy="3410315"/>
            </a:xfrm>
            <a:prstGeom prst="roundRect">
              <a:avLst>
                <a:gd name="adj" fmla="val 2674"/>
              </a:avLst>
            </a:prstGeom>
            <a:solidFill>
              <a:srgbClr val="CE595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a:solidFill>
                  <a:srgbClr val="1644D5"/>
                </a:solidFill>
                <a:latin typeface="黑体" panose="02010609060101010101" charset="-122"/>
                <a:ea typeface="黑体" panose="02010609060101010101" charset="-122"/>
                <a:cs typeface="+mn-ea"/>
                <a:sym typeface="+mn-lt"/>
              </a:endParaRPr>
            </a:p>
          </p:txBody>
        </p:sp>
        <p:sp>
          <p:nvSpPr>
            <p:cNvPr id="12" name="矩形: 圆角 7"/>
            <p:cNvSpPr/>
            <p:nvPr/>
          </p:nvSpPr>
          <p:spPr>
            <a:xfrm flipH="1">
              <a:off x="8255209" y="4193141"/>
              <a:ext cx="3727648" cy="3247632"/>
            </a:xfrm>
            <a:prstGeom prst="roundRect">
              <a:avLst>
                <a:gd name="adj" fmla="val 2674"/>
              </a:avLst>
            </a:prstGeom>
            <a:solidFill>
              <a:srgbClr val="C8212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dirty="0">
                <a:solidFill>
                  <a:srgbClr val="1644D5"/>
                </a:solidFill>
                <a:latin typeface="黑体" panose="02010609060101010101" charset="-122"/>
                <a:ea typeface="黑体" panose="02010609060101010101" charset="-122"/>
                <a:cs typeface="+mn-ea"/>
                <a:sym typeface="+mn-lt"/>
              </a:endParaRPr>
            </a:p>
          </p:txBody>
        </p:sp>
        <p:cxnSp>
          <p:nvCxnSpPr>
            <p:cNvPr id="39" name="直接连接符 38"/>
            <p:cNvCxnSpPr/>
            <p:nvPr/>
          </p:nvCxnSpPr>
          <p:spPr>
            <a:xfrm>
              <a:off x="6978680" y="2003267"/>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a:xfrm>
              <a:off x="3970421" y="1564105"/>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2189748" y="4812631"/>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6978452" y="7074064"/>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9817769" y="2165684"/>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8493978" y="2965398"/>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15786426" y="1306607"/>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12769301" y="3729806"/>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8600822" y="1307400"/>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22" name="Picture 2"/>
          <p:cNvPicPr>
            <a:picLocks noChangeAspect="1"/>
          </p:cNvPicPr>
          <p:nvPr/>
        </p:nvPicPr>
        <p:blipFill>
          <a:blip r:embed="rId1"/>
          <a:stretch>
            <a:fillRect/>
          </a:stretch>
        </p:blipFill>
        <p:spPr>
          <a:xfrm>
            <a:off x="809668" y="2298231"/>
            <a:ext cx="2437191" cy="2142804"/>
          </a:xfrm>
          <a:prstGeom prst="roundRect">
            <a:avLst/>
          </a:prstGeom>
          <a:noFill/>
          <a:ln w="9525">
            <a:noFill/>
          </a:ln>
        </p:spPr>
      </p:pic>
      <p:sp>
        <p:nvSpPr>
          <p:cNvPr id="23" name="文本框 22"/>
          <p:cNvSpPr txBox="1"/>
          <p:nvPr/>
        </p:nvSpPr>
        <p:spPr>
          <a:xfrm>
            <a:off x="775675" y="4557764"/>
            <a:ext cx="2565464" cy="583565"/>
          </a:xfrm>
          <a:prstGeom prst="rect">
            <a:avLst/>
          </a:prstGeom>
          <a:noFill/>
        </p:spPr>
        <p:txBody>
          <a:bodyPr wrap="square" rtlCol="0" anchor="t">
            <a:spAutoFit/>
          </a:bodyPr>
          <a:lstStyle/>
          <a:p>
            <a:pPr eaLnBrk="1" hangingPunct="1"/>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四大件</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a:t>
            </a:r>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自行车、缝纫机、手表、收音机“三转一响</a:t>
            </a:r>
            <a:r>
              <a:rPr lang="zh-CN" altLang="zh-CN" sz="1600" b="1" dirty="0">
                <a:solidFill>
                  <a:schemeClr val="tx1"/>
                </a:solidFill>
                <a:latin typeface="黑体" panose="02010609060101010101" charset="-122"/>
                <a:ea typeface="黑体" panose="02010609060101010101" charset="-122"/>
                <a:cs typeface="黑体" panose="02010609060101010101" charset="-122"/>
                <a:sym typeface="+mn-ea"/>
              </a:rPr>
              <a:t>”</a:t>
            </a:r>
            <a:endParaRPr lang="zh-CN" altLang="zh-CN" sz="1600" b="1"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24" name="文本框 23"/>
          <p:cNvSpPr txBox="1"/>
          <p:nvPr/>
        </p:nvSpPr>
        <p:spPr>
          <a:xfrm>
            <a:off x="1685774" y="1860178"/>
            <a:ext cx="1580326" cy="398780"/>
          </a:xfrm>
          <a:prstGeom prst="rect">
            <a:avLst/>
          </a:prstGeom>
          <a:noFill/>
        </p:spPr>
        <p:txBody>
          <a:bodyPr wrap="square" rtlCol="0" anchor="t">
            <a:spAutoFit/>
          </a:bodyPr>
          <a:lstStyle/>
          <a:p>
            <a:pPr algn="ctr" eaLnBrk="1" hangingPunct="1"/>
            <a:r>
              <a:rPr lang="en-US" altLang="zh-CN" sz="2000" dirty="0">
                <a:solidFill>
                  <a:srgbClr val="C00000"/>
                </a:solidFill>
                <a:latin typeface="黑体" panose="02010609060101010101" charset="-122"/>
                <a:ea typeface="黑体" panose="02010609060101010101" charset="-122"/>
                <a:cs typeface="黑体" panose="02010609060101010101" charset="-122"/>
                <a:sym typeface="+mn-ea"/>
              </a:rPr>
              <a:t>50</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到</a:t>
            </a:r>
            <a:r>
              <a:rPr lang="en-US" altLang="zh-CN" sz="2000" dirty="0">
                <a:solidFill>
                  <a:srgbClr val="C00000"/>
                </a:solidFill>
                <a:latin typeface="黑体" panose="02010609060101010101" charset="-122"/>
                <a:ea typeface="黑体" panose="02010609060101010101" charset="-122"/>
                <a:cs typeface="黑体" panose="02010609060101010101" charset="-122"/>
                <a:sym typeface="+mn-ea"/>
              </a:rPr>
              <a:t>70</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年代</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 </a:t>
            </a:r>
            <a:endParaRPr lang="zh-CN" altLang="zh-CN" sz="2000" dirty="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25" name="图片 24"/>
          <p:cNvPicPr>
            <a:picLocks noChangeAspect="1"/>
          </p:cNvPicPr>
          <p:nvPr/>
        </p:nvPicPr>
        <p:blipFill>
          <a:blip r:embed="rId2"/>
          <a:stretch>
            <a:fillRect/>
          </a:stretch>
        </p:blipFill>
        <p:spPr>
          <a:xfrm>
            <a:off x="4187101" y="3074926"/>
            <a:ext cx="2532113" cy="2249271"/>
          </a:xfrm>
          <a:prstGeom prst="roundRect">
            <a:avLst/>
          </a:prstGeom>
          <a:noFill/>
          <a:ln w="9525">
            <a:noFill/>
          </a:ln>
        </p:spPr>
      </p:pic>
      <p:sp>
        <p:nvSpPr>
          <p:cNvPr id="26" name="文本框 25"/>
          <p:cNvSpPr txBox="1"/>
          <p:nvPr/>
        </p:nvSpPr>
        <p:spPr>
          <a:xfrm>
            <a:off x="3515271" y="5459525"/>
            <a:ext cx="4551775" cy="337185"/>
          </a:xfrm>
          <a:prstGeom prst="rect">
            <a:avLst/>
          </a:prstGeom>
          <a:noFill/>
        </p:spPr>
        <p:txBody>
          <a:bodyPr wrap="square" rtlCol="0" anchor="t">
            <a:spAutoFit/>
          </a:bodyPr>
          <a:lstStyle/>
          <a:p>
            <a:pPr algn="ctr" eaLnBrk="1" hangingPunct="1"/>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四样家用电器</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a:t>
            </a:r>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彩电、冰箱、洗衣机、录音机</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a:t>
            </a:r>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 </a:t>
            </a:r>
            <a:endParaRPr lang="zh-CN" altLang="zh-CN" sz="1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27" name="文本框 26"/>
          <p:cNvSpPr txBox="1"/>
          <p:nvPr/>
        </p:nvSpPr>
        <p:spPr>
          <a:xfrm>
            <a:off x="4788383" y="2623404"/>
            <a:ext cx="1523244" cy="398780"/>
          </a:xfrm>
          <a:prstGeom prst="rect">
            <a:avLst/>
          </a:prstGeom>
          <a:noFill/>
        </p:spPr>
        <p:txBody>
          <a:bodyPr wrap="square" rtlCol="0" anchor="t">
            <a:spAutoFit/>
          </a:bodyPr>
          <a:lstStyle/>
          <a:p>
            <a:pPr algn="ctr" eaLnBrk="1" hangingPunct="1"/>
            <a:r>
              <a:rPr lang="en-US" altLang="zh-CN" sz="2000" dirty="0">
                <a:solidFill>
                  <a:srgbClr val="C00000"/>
                </a:solidFill>
                <a:latin typeface="黑体" panose="02010609060101010101" charset="-122"/>
                <a:ea typeface="黑体" panose="02010609060101010101" charset="-122"/>
                <a:cs typeface="黑体" panose="02010609060101010101" charset="-122"/>
                <a:sym typeface="+mn-ea"/>
              </a:rPr>
              <a:t>80</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到</a:t>
            </a:r>
            <a:r>
              <a:rPr lang="en-US" altLang="zh-CN" sz="2000" dirty="0">
                <a:solidFill>
                  <a:srgbClr val="C00000"/>
                </a:solidFill>
                <a:latin typeface="黑体" panose="02010609060101010101" charset="-122"/>
                <a:ea typeface="黑体" panose="02010609060101010101" charset="-122"/>
                <a:cs typeface="黑体" panose="02010609060101010101" charset="-122"/>
                <a:sym typeface="+mn-ea"/>
              </a:rPr>
              <a:t>90</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年代 </a:t>
            </a:r>
            <a:endParaRPr lang="zh-CN" altLang="zh-CN" sz="2000" dirty="0">
              <a:solidFill>
                <a:srgbClr val="C00000"/>
              </a:solidFill>
              <a:latin typeface="黑体" panose="02010609060101010101" charset="-122"/>
              <a:ea typeface="黑体" panose="02010609060101010101" charset="-122"/>
              <a:cs typeface="黑体" panose="02010609060101010101" charset="-122"/>
              <a:sym typeface="+mn-ea"/>
            </a:endParaRPr>
          </a:p>
        </p:txBody>
      </p:sp>
      <p:pic>
        <p:nvPicPr>
          <p:cNvPr id="3076" name="Picture 4"/>
          <p:cNvPicPr>
            <a:picLocks noChangeAspect="1"/>
          </p:cNvPicPr>
          <p:nvPr/>
        </p:nvPicPr>
        <p:blipFill>
          <a:blip r:embed="rId3"/>
          <a:srcRect l="8089" r="9419"/>
          <a:stretch>
            <a:fillRect/>
          </a:stretch>
        </p:blipFill>
        <p:spPr>
          <a:xfrm>
            <a:off x="7672705" y="2002790"/>
            <a:ext cx="3999230" cy="2911475"/>
          </a:xfrm>
          <a:prstGeom prst="roundRect">
            <a:avLst/>
          </a:prstGeom>
          <a:noFill/>
          <a:ln w="9525">
            <a:noFill/>
          </a:ln>
        </p:spPr>
      </p:pic>
      <p:sp>
        <p:nvSpPr>
          <p:cNvPr id="28" name="文本框 27"/>
          <p:cNvSpPr txBox="1"/>
          <p:nvPr/>
        </p:nvSpPr>
        <p:spPr>
          <a:xfrm>
            <a:off x="9310053" y="1499235"/>
            <a:ext cx="1515745" cy="398780"/>
          </a:xfrm>
          <a:prstGeom prst="rect">
            <a:avLst/>
          </a:prstGeom>
          <a:noFill/>
        </p:spPr>
        <p:txBody>
          <a:bodyPr wrap="none" rtlCol="0" anchor="t">
            <a:spAutoFit/>
          </a:bodyPr>
          <a:lstStyle/>
          <a:p>
            <a:pPr algn="ctr" eaLnBrk="1" hangingPunct="1"/>
            <a:r>
              <a:rPr lang="en-US" altLang="zh-CN" sz="2000" dirty="0">
                <a:solidFill>
                  <a:srgbClr val="C00000"/>
                </a:solidFill>
                <a:latin typeface="黑体" panose="02010609060101010101" charset="-122"/>
                <a:ea typeface="黑体" panose="02010609060101010101" charset="-122"/>
                <a:cs typeface="黑体" panose="02010609060101010101" charset="-122"/>
                <a:sym typeface="+mn-ea"/>
              </a:rPr>
              <a:t>21世纪以来</a:t>
            </a:r>
            <a:r>
              <a:rPr lang="zh-CN" altLang="zh-CN" sz="2000" dirty="0">
                <a:solidFill>
                  <a:srgbClr val="C00000"/>
                </a:solidFill>
                <a:latin typeface="黑体" panose="02010609060101010101" charset="-122"/>
                <a:ea typeface="黑体" panose="02010609060101010101" charset="-122"/>
                <a:cs typeface="黑体" panose="02010609060101010101" charset="-122"/>
                <a:sym typeface="+mn-ea"/>
              </a:rPr>
              <a:t> </a:t>
            </a:r>
            <a:endParaRPr lang="zh-CN" altLang="zh-CN" sz="2000" dirty="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29" name="文本框 28"/>
          <p:cNvSpPr txBox="1"/>
          <p:nvPr/>
        </p:nvSpPr>
        <p:spPr>
          <a:xfrm>
            <a:off x="8153400" y="4964430"/>
            <a:ext cx="3051175" cy="579120"/>
          </a:xfrm>
          <a:prstGeom prst="rect">
            <a:avLst/>
          </a:prstGeom>
          <a:noFill/>
        </p:spPr>
        <p:txBody>
          <a:bodyPr wrap="square" rtlCol="0" anchor="t">
            <a:noAutofit/>
          </a:bodyPr>
          <a:lstStyle/>
          <a:p>
            <a:pPr algn="l" eaLnBrk="1" hangingPunct="1"/>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随着生活水平的大幅提高，琳琅满目的商品</a:t>
            </a:r>
            <a:r>
              <a:rPr lang="en-US" altLang="zh-CN" sz="16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飞入寻常百姓家</a:t>
            </a:r>
            <a:r>
              <a:rPr lang="en-US" altLang="zh-CN" sz="1600" dirty="0">
                <a:solidFill>
                  <a:schemeClr val="tx1"/>
                </a:solidFill>
                <a:latin typeface="Times New Roman" panose="02020603050405020304" pitchFamily="18" charset="0"/>
                <a:ea typeface="黑体" panose="02010609060101010101" charset="-122"/>
                <a:cs typeface="Times New Roman" panose="02020603050405020304" pitchFamily="18" charset="0"/>
                <a:sym typeface="+mn-ea"/>
              </a:rPr>
              <a:t>”</a:t>
            </a:r>
            <a:r>
              <a:rPr lang="zh-CN" altLang="zh-CN" sz="1600" dirty="0">
                <a:solidFill>
                  <a:schemeClr val="tx1"/>
                </a:solidFill>
                <a:latin typeface="黑体" panose="02010609060101010101" charset="-122"/>
                <a:ea typeface="黑体" panose="02010609060101010101" charset="-122"/>
                <a:cs typeface="黑体" panose="02010609060101010101" charset="-122"/>
                <a:sym typeface="+mn-ea"/>
              </a:rPr>
              <a:t>。</a:t>
            </a:r>
            <a:endParaRPr lang="zh-CN" altLang="zh-CN" sz="1600"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1000" fill="hold"/>
                                        <p:tgtEl>
                                          <p:spTgt spid="22"/>
                                        </p:tgtEl>
                                        <p:attrNameLst>
                                          <p:attrName>ppt_w</p:attrName>
                                        </p:attrNameLst>
                                      </p:cBhvr>
                                      <p:tavLst>
                                        <p:tav tm="0">
                                          <p:val>
                                            <p:fltVal val="0"/>
                                          </p:val>
                                        </p:tav>
                                        <p:tav tm="100000">
                                          <p:val>
                                            <p:strVal val="#ppt_w"/>
                                          </p:val>
                                        </p:tav>
                                      </p:tavLst>
                                    </p:anim>
                                    <p:anim calcmode="lin" valueType="num">
                                      <p:cBhvr>
                                        <p:cTn id="19" dur="1000" fill="hold"/>
                                        <p:tgtEl>
                                          <p:spTgt spid="22"/>
                                        </p:tgtEl>
                                        <p:attrNameLst>
                                          <p:attrName>ppt_h</p:attrName>
                                        </p:attrNameLst>
                                      </p:cBhvr>
                                      <p:tavLst>
                                        <p:tav tm="0">
                                          <p:val>
                                            <p:fltVal val="0"/>
                                          </p:val>
                                        </p:tav>
                                        <p:tav tm="100000">
                                          <p:val>
                                            <p:strVal val="#ppt_h"/>
                                          </p:val>
                                        </p:tav>
                                      </p:tavLst>
                                    </p:anim>
                                    <p:anim calcmode="lin" valueType="num">
                                      <p:cBhvr>
                                        <p:cTn id="20" dur="1000" fill="hold"/>
                                        <p:tgtEl>
                                          <p:spTgt spid="22"/>
                                        </p:tgtEl>
                                        <p:attrNameLst>
                                          <p:attrName>style.rotation</p:attrName>
                                        </p:attrNameLst>
                                      </p:cBhvr>
                                      <p:tavLst>
                                        <p:tav tm="0">
                                          <p:val>
                                            <p:fltVal val="90"/>
                                          </p:val>
                                        </p:tav>
                                        <p:tav tm="100000">
                                          <p:val>
                                            <p:fltVal val="0"/>
                                          </p:val>
                                        </p:tav>
                                      </p:tavLst>
                                    </p:anim>
                                    <p:animEffect transition="in" filter="fade">
                                      <p:cBhvr>
                                        <p:cTn id="21" dur="10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076"/>
                                        </p:tgtEl>
                                        <p:attrNameLst>
                                          <p:attrName>style.visibility</p:attrName>
                                        </p:attrNameLst>
                                      </p:cBhvr>
                                      <p:to>
                                        <p:strVal val="visible"/>
                                      </p:to>
                                    </p:set>
                                    <p:anim calcmode="lin" valueType="num">
                                      <p:cBhvr>
                                        <p:cTn id="34" dur="1000" fill="hold"/>
                                        <p:tgtEl>
                                          <p:spTgt spid="3076"/>
                                        </p:tgtEl>
                                        <p:attrNameLst>
                                          <p:attrName>ppt_w</p:attrName>
                                        </p:attrNameLst>
                                      </p:cBhvr>
                                      <p:tavLst>
                                        <p:tav tm="0">
                                          <p:val>
                                            <p:fltVal val="0"/>
                                          </p:val>
                                        </p:tav>
                                        <p:tav tm="100000">
                                          <p:val>
                                            <p:strVal val="#ppt_w"/>
                                          </p:val>
                                        </p:tav>
                                      </p:tavLst>
                                    </p:anim>
                                    <p:anim calcmode="lin" valueType="num">
                                      <p:cBhvr>
                                        <p:cTn id="35" dur="1000" fill="hold"/>
                                        <p:tgtEl>
                                          <p:spTgt spid="3076"/>
                                        </p:tgtEl>
                                        <p:attrNameLst>
                                          <p:attrName>ppt_h</p:attrName>
                                        </p:attrNameLst>
                                      </p:cBhvr>
                                      <p:tavLst>
                                        <p:tav tm="0">
                                          <p:val>
                                            <p:fltVal val="0"/>
                                          </p:val>
                                        </p:tav>
                                        <p:tav tm="100000">
                                          <p:val>
                                            <p:strVal val="#ppt_h"/>
                                          </p:val>
                                        </p:tav>
                                      </p:tavLst>
                                    </p:anim>
                                    <p:anim calcmode="lin" valueType="num">
                                      <p:cBhvr>
                                        <p:cTn id="36" dur="1000" fill="hold"/>
                                        <p:tgtEl>
                                          <p:spTgt spid="3076"/>
                                        </p:tgtEl>
                                        <p:attrNameLst>
                                          <p:attrName>style.rotation</p:attrName>
                                        </p:attrNameLst>
                                      </p:cBhvr>
                                      <p:tavLst>
                                        <p:tav tm="0">
                                          <p:val>
                                            <p:fltVal val="90"/>
                                          </p:val>
                                        </p:tav>
                                        <p:tav tm="100000">
                                          <p:val>
                                            <p:fltVal val="0"/>
                                          </p:val>
                                        </p:tav>
                                      </p:tavLst>
                                    </p:anim>
                                    <p:animEffect transition="in" filter="fade">
                                      <p:cBhvr>
                                        <p:cTn id="37"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3430075"/>
            <a:ext cx="12192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741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6" name="椭圆 5"/>
          <p:cNvSpPr/>
          <p:nvPr/>
        </p:nvSpPr>
        <p:spPr>
          <a:xfrm>
            <a:off x="190535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椭圆 6"/>
          <p:cNvSpPr/>
          <p:nvPr/>
        </p:nvSpPr>
        <p:spPr>
          <a:xfrm>
            <a:off x="293659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椭圆 7"/>
          <p:cNvSpPr/>
          <p:nvPr/>
        </p:nvSpPr>
        <p:spPr>
          <a:xfrm>
            <a:off x="396783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椭圆 8"/>
          <p:cNvSpPr/>
          <p:nvPr/>
        </p:nvSpPr>
        <p:spPr>
          <a:xfrm>
            <a:off x="499907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0" name="椭圆 9"/>
          <p:cNvSpPr/>
          <p:nvPr/>
        </p:nvSpPr>
        <p:spPr>
          <a:xfrm>
            <a:off x="60303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1" name="椭圆 10"/>
          <p:cNvSpPr/>
          <p:nvPr/>
        </p:nvSpPr>
        <p:spPr>
          <a:xfrm>
            <a:off x="706155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2" name="椭圆 11"/>
          <p:cNvSpPr/>
          <p:nvPr/>
        </p:nvSpPr>
        <p:spPr>
          <a:xfrm>
            <a:off x="809279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3" name="椭圆 12"/>
          <p:cNvSpPr/>
          <p:nvPr/>
        </p:nvSpPr>
        <p:spPr>
          <a:xfrm>
            <a:off x="912403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4" name="椭圆 13"/>
          <p:cNvSpPr/>
          <p:nvPr/>
        </p:nvSpPr>
        <p:spPr>
          <a:xfrm>
            <a:off x="1015527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5" name="椭圆 14"/>
          <p:cNvSpPr/>
          <p:nvPr/>
        </p:nvSpPr>
        <p:spPr>
          <a:xfrm>
            <a:off x="111865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158" name="组合 157"/>
          <p:cNvGrpSpPr/>
          <p:nvPr/>
        </p:nvGrpSpPr>
        <p:grpSpPr>
          <a:xfrm>
            <a:off x="10821035" y="6128385"/>
            <a:ext cx="361950" cy="278130"/>
            <a:chOff x="3313590" y="-1019562"/>
            <a:chExt cx="1290744" cy="991768"/>
          </a:xfrm>
          <a:solidFill>
            <a:srgbClr val="D71619">
              <a:alpha val="50000"/>
            </a:srgbClr>
          </a:solidFill>
        </p:grpSpPr>
        <p:sp>
          <p:nvSpPr>
            <p:cNvPr id="175" name="椭圆 174"/>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椭圆 175"/>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椭圆 176"/>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8" name="椭圆 177"/>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9" name="椭圆 178"/>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80" name="组合 179"/>
            <p:cNvGrpSpPr/>
            <p:nvPr/>
          </p:nvGrpSpPr>
          <p:grpSpPr>
            <a:xfrm rot="355892">
              <a:off x="4088923" y="-453600"/>
              <a:ext cx="382291" cy="425806"/>
              <a:chOff x="4130498" y="-453600"/>
              <a:chExt cx="382291" cy="425806"/>
            </a:xfrm>
            <a:grpFill/>
          </p:grpSpPr>
          <p:sp>
            <p:nvSpPr>
              <p:cNvPr id="187" name="椭圆 186"/>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8" name="椭圆 187"/>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9" name="椭圆 188"/>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1" name="椭圆 180"/>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82" name="组合 181"/>
            <p:cNvGrpSpPr/>
            <p:nvPr/>
          </p:nvGrpSpPr>
          <p:grpSpPr>
            <a:xfrm rot="21244108" flipV="1">
              <a:off x="4088923" y="-1019562"/>
              <a:ext cx="382291" cy="425806"/>
              <a:chOff x="4130498" y="-453600"/>
              <a:chExt cx="382291" cy="425806"/>
            </a:xfrm>
            <a:grpFill/>
          </p:grpSpPr>
          <p:sp>
            <p:nvSpPr>
              <p:cNvPr id="184" name="椭圆 183"/>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5" name="椭圆 184"/>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6" name="椭圆 185"/>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3" name="椭圆 182"/>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9" name="组合 158"/>
          <p:cNvGrpSpPr/>
          <p:nvPr/>
        </p:nvGrpSpPr>
        <p:grpSpPr>
          <a:xfrm>
            <a:off x="10355580" y="4553585"/>
            <a:ext cx="720725" cy="553720"/>
            <a:chOff x="3313590" y="-1019562"/>
            <a:chExt cx="1290744" cy="991768"/>
          </a:xfrm>
          <a:solidFill>
            <a:srgbClr val="D71619"/>
          </a:solidFill>
        </p:grpSpPr>
        <p:sp>
          <p:nvSpPr>
            <p:cNvPr id="160" name="椭圆 159"/>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61" name="椭圆 160"/>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62" name="椭圆 161"/>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63" name="椭圆 162"/>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64" name="椭圆 163"/>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nvGrpSpPr>
            <p:cNvPr id="165" name="组合 164"/>
            <p:cNvGrpSpPr/>
            <p:nvPr/>
          </p:nvGrpSpPr>
          <p:grpSpPr>
            <a:xfrm rot="355892">
              <a:off x="4088923" y="-453600"/>
              <a:ext cx="382291" cy="425806"/>
              <a:chOff x="4130498" y="-453600"/>
              <a:chExt cx="382291" cy="425806"/>
            </a:xfrm>
            <a:grpFill/>
          </p:grpSpPr>
          <p:sp>
            <p:nvSpPr>
              <p:cNvPr id="172" name="椭圆 17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73" name="椭圆 17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74" name="椭圆 17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166" name="椭圆 165"/>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nvGrpSpPr>
            <p:cNvPr id="167" name="组合 166"/>
            <p:cNvGrpSpPr/>
            <p:nvPr/>
          </p:nvGrpSpPr>
          <p:grpSpPr>
            <a:xfrm rot="21244108" flipV="1">
              <a:off x="4088923" y="-1019562"/>
              <a:ext cx="382291" cy="425806"/>
              <a:chOff x="4130498" y="-453600"/>
              <a:chExt cx="382291" cy="425806"/>
            </a:xfrm>
            <a:grpFill/>
          </p:grpSpPr>
          <p:sp>
            <p:nvSpPr>
              <p:cNvPr id="169" name="椭圆 168"/>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70" name="椭圆 169"/>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71" name="椭圆 170"/>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168" name="椭圆 167"/>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grpSp>
        <p:nvGrpSpPr>
          <p:cNvPr id="142" name="组合 141"/>
          <p:cNvGrpSpPr/>
          <p:nvPr/>
        </p:nvGrpSpPr>
        <p:grpSpPr>
          <a:xfrm>
            <a:off x="6924040" y="6007735"/>
            <a:ext cx="361950" cy="278130"/>
            <a:chOff x="3313590" y="-1019562"/>
            <a:chExt cx="1290744" cy="991768"/>
          </a:xfrm>
          <a:solidFill>
            <a:srgbClr val="D71619">
              <a:alpha val="20000"/>
            </a:srgbClr>
          </a:solidFill>
        </p:grpSpPr>
        <p:sp>
          <p:nvSpPr>
            <p:cNvPr id="143" name="椭圆 14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4" name="椭圆 14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椭圆 14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6" name="椭圆 14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椭圆 14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48" name="组合 147"/>
            <p:cNvGrpSpPr/>
            <p:nvPr/>
          </p:nvGrpSpPr>
          <p:grpSpPr>
            <a:xfrm rot="355892">
              <a:off x="4088923" y="-453600"/>
              <a:ext cx="382291" cy="425806"/>
              <a:chOff x="4130498" y="-453600"/>
              <a:chExt cx="382291" cy="425806"/>
            </a:xfrm>
            <a:grpFill/>
          </p:grpSpPr>
          <p:sp>
            <p:nvSpPr>
              <p:cNvPr id="155" name="椭圆 15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椭圆 15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 name="椭圆 15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9" name="椭圆 14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0" name="组合 149"/>
            <p:cNvGrpSpPr/>
            <p:nvPr/>
          </p:nvGrpSpPr>
          <p:grpSpPr>
            <a:xfrm rot="21244108" flipV="1">
              <a:off x="4088923" y="-1019562"/>
              <a:ext cx="382291" cy="425806"/>
              <a:chOff x="4130498" y="-453600"/>
              <a:chExt cx="382291" cy="425806"/>
            </a:xfrm>
            <a:grpFill/>
          </p:grpSpPr>
          <p:sp>
            <p:nvSpPr>
              <p:cNvPr id="152" name="椭圆 15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3" name="椭圆 15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4" name="椭圆 15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1" name="椭圆 15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2" name="组合 191"/>
          <p:cNvGrpSpPr/>
          <p:nvPr/>
        </p:nvGrpSpPr>
        <p:grpSpPr>
          <a:xfrm>
            <a:off x="1009599" y="5058588"/>
            <a:ext cx="362115" cy="278240"/>
            <a:chOff x="3313590" y="-1019562"/>
            <a:chExt cx="1290744" cy="991768"/>
          </a:xfrm>
          <a:solidFill>
            <a:srgbClr val="D71619">
              <a:alpha val="20000"/>
            </a:srgbClr>
          </a:solidFill>
        </p:grpSpPr>
        <p:sp>
          <p:nvSpPr>
            <p:cNvPr id="193" name="椭圆 19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94" name="椭圆 19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95" name="椭圆 19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96" name="椭圆 19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197" name="椭圆 19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nvGrpSpPr>
            <p:cNvPr id="198" name="组合 197"/>
            <p:cNvGrpSpPr/>
            <p:nvPr/>
          </p:nvGrpSpPr>
          <p:grpSpPr>
            <a:xfrm rot="355892">
              <a:off x="4088923" y="-453600"/>
              <a:ext cx="382291" cy="425806"/>
              <a:chOff x="4130498" y="-453600"/>
              <a:chExt cx="382291" cy="425806"/>
            </a:xfrm>
            <a:grpFill/>
          </p:grpSpPr>
          <p:sp>
            <p:nvSpPr>
              <p:cNvPr id="205" name="椭圆 20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206" name="椭圆 20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207" name="椭圆 20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199" name="椭圆 19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nvGrpSpPr>
            <p:cNvPr id="200" name="组合 199"/>
            <p:cNvGrpSpPr/>
            <p:nvPr/>
          </p:nvGrpSpPr>
          <p:grpSpPr>
            <a:xfrm rot="21244108" flipV="1">
              <a:off x="4088923" y="-1019562"/>
              <a:ext cx="382291" cy="425806"/>
              <a:chOff x="4130498" y="-453600"/>
              <a:chExt cx="382291" cy="425806"/>
            </a:xfrm>
            <a:grpFill/>
          </p:grpSpPr>
          <p:sp>
            <p:nvSpPr>
              <p:cNvPr id="202" name="椭圆 20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203" name="椭圆 20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sp>
            <p:nvSpPr>
              <p:cNvPr id="204" name="椭圆 20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201" name="椭圆 20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黑体" panose="02010609060101010101" charset="-122"/>
                <a:ea typeface="黑体" panose="02010609060101010101" charset="-122"/>
              </a:endParaRPr>
            </a:p>
          </p:txBody>
        </p:sp>
      </p:grpSp>
      <p:sp>
        <p:nvSpPr>
          <p:cNvPr id="138" name="矩形 137"/>
          <p:cNvSpPr/>
          <p:nvPr/>
        </p:nvSpPr>
        <p:spPr>
          <a:xfrm>
            <a:off x="4295775" y="668655"/>
            <a:ext cx="3600450" cy="460375"/>
          </a:xfrm>
          <a:prstGeom prst="rect">
            <a:avLst/>
          </a:prstGeom>
        </p:spPr>
        <p:txBody>
          <a:bodyPr wrap="square">
            <a:spAutoFit/>
          </a:bodyPr>
          <a:lstStyle/>
          <a:p>
            <a:pPr algn="ctr"/>
            <a:r>
              <a:rPr lang="en-US" altLang="zh-CN" sz="2400" dirty="0">
                <a:solidFill>
                  <a:srgbClr val="C00000"/>
                </a:solidFill>
                <a:latin typeface="黑体" panose="02010609060101010101" charset="-122"/>
                <a:ea typeface="黑体" panose="02010609060101010101" charset="-122"/>
                <a:cs typeface="黑体" panose="02010609060101010101" charset="-122"/>
                <a:sym typeface="+mn-ea"/>
              </a:rPr>
              <a:t>新中国成立初到2022年</a:t>
            </a:r>
            <a:endParaRPr lang="en-US" altLang="zh-CN" sz="2400" b="1" spc="8" dirty="0">
              <a:solidFill>
                <a:srgbClr val="C00000"/>
              </a:solidFill>
              <a:latin typeface="黑体" panose="02010609060101010101" charset="-122"/>
              <a:ea typeface="黑体" panose="02010609060101010101" charset="-122"/>
              <a:cs typeface="黑体" panose="02010609060101010101" charset="-122"/>
              <a:sym typeface="+mn-ea"/>
            </a:endParaRPr>
          </a:p>
        </p:txBody>
      </p:sp>
      <p:sp>
        <p:nvSpPr>
          <p:cNvPr id="139" name="矩形 138"/>
          <p:cNvSpPr/>
          <p:nvPr/>
        </p:nvSpPr>
        <p:spPr>
          <a:xfrm>
            <a:off x="5726358" y="1261762"/>
            <a:ext cx="739284" cy="56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5" name="矩形 54"/>
          <p:cNvSpPr/>
          <p:nvPr/>
        </p:nvSpPr>
        <p:spPr>
          <a:xfrm>
            <a:off x="654685" y="1527175"/>
            <a:ext cx="1643380" cy="172974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sp>
        <p:nvSpPr>
          <p:cNvPr id="53" name="文本框 52"/>
          <p:cNvSpPr txBox="1"/>
          <p:nvPr/>
        </p:nvSpPr>
        <p:spPr>
          <a:xfrm>
            <a:off x="654685" y="1930400"/>
            <a:ext cx="1644015" cy="922020"/>
          </a:xfrm>
          <a:prstGeom prst="rect">
            <a:avLst/>
          </a:prstGeom>
          <a:noFill/>
        </p:spPr>
        <p:txBody>
          <a:bodyPr wrap="square" rtlCol="0" anchor="t">
            <a:spAutoFit/>
          </a:bodyPr>
          <a:lstStyle/>
          <a:p>
            <a:pPr indent="0" algn="just" eaLnBrk="1" hangingPunct="1">
              <a:buFont typeface="Wingdings" panose="05000000000000000000" pitchFamily="2" charset="2"/>
              <a:buNone/>
            </a:pPr>
            <a:r>
              <a:rPr lang="zh-CN" altLang="en-US" dirty="0">
                <a:solidFill>
                  <a:srgbClr val="000000"/>
                </a:solidFill>
                <a:latin typeface="黑体" panose="02010609060101010101" charset="-122"/>
                <a:ea typeface="黑体" panose="02010609060101010101" charset="-122"/>
                <a:cs typeface="黑体" panose="02010609060101010101" charset="-122"/>
                <a:sym typeface="+mn-ea"/>
              </a:rPr>
              <a:t>我国人均</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GDP</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从</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119</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元增加到</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85698</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a:t>
            </a:r>
            <a:endParaRPr lang="zh-CN" altLang="en-US">
              <a:latin typeface="黑体" panose="02010609060101010101" charset="-122"/>
              <a:ea typeface="黑体" panose="02010609060101010101" charset="-122"/>
              <a:cs typeface="黑体" panose="02010609060101010101" charset="-122"/>
            </a:endParaRPr>
          </a:p>
        </p:txBody>
      </p:sp>
      <p:sp>
        <p:nvSpPr>
          <p:cNvPr id="54" name="矩形 53"/>
          <p:cNvSpPr/>
          <p:nvPr/>
        </p:nvSpPr>
        <p:spPr>
          <a:xfrm>
            <a:off x="2179320" y="3693160"/>
            <a:ext cx="1920240" cy="198755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00000"/>
              </a:lnSpc>
            </a:pP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全国居民恩格尔系数下降为</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30.5%</a:t>
            </a:r>
            <a:r>
              <a:rPr lang="zh-CN" altLang="en-US" sz="1600" b="1" dirty="0">
                <a:solidFill>
                  <a:srgbClr val="0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其中城镇居民为</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29.5%</a:t>
            </a:r>
            <a:r>
              <a:rPr lang="zh-CN" altLang="en-US" sz="1600" b="1" dirty="0">
                <a:solidFill>
                  <a:srgbClr val="0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农村居民为</a:t>
            </a:r>
            <a:r>
              <a:rPr lang="en-US" altLang="zh-CN" b="1" dirty="0">
                <a:solidFill>
                  <a:srgbClr val="C00000"/>
                </a:solidFill>
                <a:latin typeface="黑体" panose="02010609060101010101" charset="-122"/>
                <a:ea typeface="黑体" panose="02010609060101010101" charset="-122"/>
                <a:cs typeface="黑体" panose="02010609060101010101" charset="-122"/>
                <a:sym typeface="+mn-ea"/>
              </a:rPr>
              <a:t>33.0%</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a:t>
            </a:r>
            <a:endParaRPr lang="zh-CN" altLang="en-US">
              <a:latin typeface="黑体" panose="02010609060101010101" charset="-122"/>
              <a:ea typeface="黑体" panose="02010609060101010101" charset="-122"/>
              <a:cs typeface="黑体" panose="02010609060101010101" charset="-122"/>
            </a:endParaRPr>
          </a:p>
        </p:txBody>
      </p:sp>
      <p:sp>
        <p:nvSpPr>
          <p:cNvPr id="56" name="矩形 55"/>
          <p:cNvSpPr/>
          <p:nvPr/>
        </p:nvSpPr>
        <p:spPr>
          <a:xfrm>
            <a:off x="3545205" y="1527175"/>
            <a:ext cx="1800860" cy="172910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dirty="0">
                <a:solidFill>
                  <a:srgbClr val="000000"/>
                </a:solidFill>
                <a:latin typeface="黑体" panose="02010609060101010101" charset="-122"/>
                <a:ea typeface="黑体" panose="02010609060101010101" charset="-122"/>
                <a:cs typeface="黑体" panose="02010609060101010101" charset="-122"/>
                <a:sym typeface="+mn-ea"/>
              </a:rPr>
              <a:t>城镇居民年人均可支配收入从不足</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100</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元增加到</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49283</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a:t>
            </a:r>
            <a:endParaRPr lang="zh-CN" altLang="en-US">
              <a:latin typeface="黑体" panose="02010609060101010101" charset="-122"/>
              <a:ea typeface="黑体" panose="02010609060101010101" charset="-122"/>
              <a:cs typeface="黑体" panose="02010609060101010101" charset="-122"/>
            </a:endParaRPr>
          </a:p>
        </p:txBody>
      </p:sp>
      <p:sp>
        <p:nvSpPr>
          <p:cNvPr id="60" name="矩形 59"/>
          <p:cNvSpPr/>
          <p:nvPr/>
        </p:nvSpPr>
        <p:spPr>
          <a:xfrm>
            <a:off x="5130800" y="3693795"/>
            <a:ext cx="1797050" cy="198691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dirty="0">
                <a:solidFill>
                  <a:srgbClr val="000000"/>
                </a:solidFill>
                <a:latin typeface="黑体" panose="02010609060101010101" charset="-122"/>
                <a:ea typeface="黑体" panose="02010609060101010101" charset="-122"/>
                <a:cs typeface="黑体" panose="02010609060101010101" charset="-122"/>
                <a:sym typeface="+mn-ea"/>
              </a:rPr>
              <a:t>农村居民年人均可支配收入从不足</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50</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元增加到</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22110</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元</a:t>
            </a:r>
            <a:endParaRPr lang="zh-CN" altLang="en-US">
              <a:latin typeface="黑体" panose="02010609060101010101" charset="-122"/>
              <a:ea typeface="黑体" panose="02010609060101010101" charset="-122"/>
              <a:cs typeface="黑体" panose="02010609060101010101" charset="-122"/>
            </a:endParaRPr>
          </a:p>
        </p:txBody>
      </p:sp>
      <p:sp>
        <p:nvSpPr>
          <p:cNvPr id="61" name="矩形 60"/>
          <p:cNvSpPr/>
          <p:nvPr/>
        </p:nvSpPr>
        <p:spPr>
          <a:xfrm>
            <a:off x="6465570" y="1536065"/>
            <a:ext cx="1892935" cy="172085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zh-CN" dirty="0">
                <a:solidFill>
                  <a:srgbClr val="000000"/>
                </a:solidFill>
                <a:latin typeface="黑体" panose="02010609060101010101" charset="-122"/>
                <a:ea typeface="黑体" panose="02010609060101010101" charset="-122"/>
                <a:cs typeface="黑体" panose="02010609060101010101" charset="-122"/>
                <a:sym typeface="+mn-ea"/>
              </a:rPr>
              <a:t>就业</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教育</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医疗</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住房</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养老</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a:t>
            </a:r>
            <a:r>
              <a:rPr lang="zh-CN" altLang="zh-CN" dirty="0">
                <a:solidFill>
                  <a:srgbClr val="000000"/>
                </a:solidFill>
                <a:latin typeface="黑体" panose="02010609060101010101" charset="-122"/>
                <a:ea typeface="黑体" panose="02010609060101010101" charset="-122"/>
                <a:cs typeface="黑体" panose="02010609060101010101" charset="-122"/>
                <a:sym typeface="+mn-ea"/>
              </a:rPr>
              <a:t>社保等民生福祉持续改</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善</a:t>
            </a:r>
            <a:endParaRPr lang="zh-CN" altLang="en-US">
              <a:latin typeface="黑体" panose="02010609060101010101" charset="-122"/>
              <a:ea typeface="黑体" panose="02010609060101010101" charset="-122"/>
              <a:cs typeface="黑体" panose="02010609060101010101" charset="-122"/>
            </a:endParaRPr>
          </a:p>
        </p:txBody>
      </p:sp>
      <p:sp>
        <p:nvSpPr>
          <p:cNvPr id="62" name="矩形 61"/>
          <p:cNvSpPr/>
          <p:nvPr/>
        </p:nvSpPr>
        <p:spPr>
          <a:xfrm>
            <a:off x="7983220" y="3693795"/>
            <a:ext cx="1821815" cy="198691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zh-CN" dirty="0">
                <a:solidFill>
                  <a:srgbClr val="000000"/>
                </a:solidFill>
                <a:latin typeface="黑体" panose="02010609060101010101" charset="-122"/>
                <a:ea typeface="黑体" panose="02010609060101010101" charset="-122"/>
                <a:cs typeface="黑体" panose="02010609060101010101" charset="-122"/>
                <a:sym typeface="+mn-ea"/>
              </a:rPr>
              <a:t>人均预期寿命快速提高，</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从建国初只有</a:t>
            </a:r>
            <a:r>
              <a:rPr lang="en-US" altLang="zh-CN" dirty="0">
                <a:solidFill>
                  <a:srgbClr val="000000"/>
                </a:solidFill>
                <a:latin typeface="黑体" panose="02010609060101010101" charset="-122"/>
                <a:ea typeface="黑体" panose="02010609060101010101" charset="-122"/>
                <a:cs typeface="黑体" panose="02010609060101010101" charset="-122"/>
                <a:sym typeface="+mn-ea"/>
              </a:rPr>
              <a:t>40</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岁左右到</a:t>
            </a:r>
            <a:r>
              <a:rPr lang="en-US" altLang="zh-CN" sz="1600" b="1" dirty="0">
                <a:solidFill>
                  <a:srgbClr val="C00000"/>
                </a:solidFill>
                <a:latin typeface="黑体" panose="02010609060101010101" charset="-122"/>
                <a:ea typeface="黑体" panose="02010609060101010101" charset="-122"/>
                <a:cs typeface="黑体" panose="02010609060101010101" charset="-122"/>
                <a:sym typeface="+mn-ea"/>
              </a:rPr>
              <a:t>77.93</a:t>
            </a:r>
            <a:r>
              <a:rPr lang="zh-CN" altLang="en-US" dirty="0">
                <a:solidFill>
                  <a:srgbClr val="000000"/>
                </a:solidFill>
                <a:latin typeface="黑体" panose="02010609060101010101" charset="-122"/>
                <a:ea typeface="黑体" panose="02010609060101010101" charset="-122"/>
                <a:cs typeface="黑体" panose="02010609060101010101" charset="-122"/>
                <a:sym typeface="+mn-ea"/>
              </a:rPr>
              <a:t>岁</a:t>
            </a:r>
            <a:endParaRPr lang="zh-CN" altLang="en-US">
              <a:latin typeface="黑体" panose="02010609060101010101" charset="-122"/>
              <a:ea typeface="黑体" panose="02010609060101010101" charset="-122"/>
              <a:cs typeface="黑体" panose="02010609060101010101" charset="-122"/>
            </a:endParaRPr>
          </a:p>
        </p:txBody>
      </p:sp>
      <p:sp>
        <p:nvSpPr>
          <p:cNvPr id="63" name="矩形 62"/>
          <p:cNvSpPr/>
          <p:nvPr/>
        </p:nvSpPr>
        <p:spPr>
          <a:xfrm>
            <a:off x="9295765" y="1535430"/>
            <a:ext cx="2199005" cy="172148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dirty="0">
                <a:solidFill>
                  <a:schemeClr val="tx1"/>
                </a:solidFill>
                <a:latin typeface="黑体" panose="02010609060101010101" charset="-122"/>
                <a:ea typeface="黑体" panose="02010609060101010101" charset="-122"/>
                <a:cs typeface="黑体" panose="02010609060101010101" charset="-122"/>
                <a:sym typeface="+mn-ea"/>
              </a:rPr>
              <a:t>现行标准下</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9899</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万农村贫困人口全部脱贫，</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832</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个贫困县全部摘帽，</a:t>
            </a:r>
            <a:r>
              <a:rPr lang="en-US" altLang="zh-CN" dirty="0">
                <a:solidFill>
                  <a:schemeClr val="tx1"/>
                </a:solidFill>
                <a:latin typeface="黑体" panose="02010609060101010101" charset="-122"/>
                <a:ea typeface="黑体" panose="02010609060101010101" charset="-122"/>
                <a:cs typeface="黑体" panose="02010609060101010101" charset="-122"/>
                <a:sym typeface="+mn-ea"/>
              </a:rPr>
              <a:t>12.8</a:t>
            </a:r>
            <a:r>
              <a:rPr lang="zh-CN" altLang="en-US" dirty="0">
                <a:solidFill>
                  <a:schemeClr val="tx1"/>
                </a:solidFill>
                <a:latin typeface="黑体" panose="02010609060101010101" charset="-122"/>
                <a:ea typeface="黑体" panose="02010609060101010101" charset="-122"/>
                <a:cs typeface="黑体" panose="02010609060101010101" charset="-122"/>
                <a:sym typeface="+mn-ea"/>
              </a:rPr>
              <a:t>万个贫困村全部出列</a:t>
            </a:r>
            <a:endParaRPr lang="zh-CN" altLang="en-US" dirty="0">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fltVal val="0"/>
                                          </p:val>
                                        </p:tav>
                                        <p:tav tm="100000">
                                          <p:val>
                                            <p:strVal val="#ppt_h"/>
                                          </p:val>
                                        </p:tav>
                                      </p:tavLst>
                                    </p:anim>
                                    <p:animEffect transition="in" filter="fade">
                                      <p:cBhvr>
                                        <p:cTn id="9" dur="500"/>
                                        <p:tgtEl>
                                          <p:spTgt spid="1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p:cTn id="12" dur="500" fill="hold"/>
                                        <p:tgtEl>
                                          <p:spTgt spid="139"/>
                                        </p:tgtEl>
                                        <p:attrNameLst>
                                          <p:attrName>ppt_w</p:attrName>
                                        </p:attrNameLst>
                                      </p:cBhvr>
                                      <p:tavLst>
                                        <p:tav tm="0">
                                          <p:val>
                                            <p:fltVal val="0"/>
                                          </p:val>
                                        </p:tav>
                                        <p:tav tm="100000">
                                          <p:val>
                                            <p:strVal val="#ppt_w"/>
                                          </p:val>
                                        </p:tav>
                                      </p:tavLst>
                                    </p:anim>
                                    <p:anim calcmode="lin" valueType="num">
                                      <p:cBhvr>
                                        <p:cTn id="13" dur="500" fill="hold"/>
                                        <p:tgtEl>
                                          <p:spTgt spid="139"/>
                                        </p:tgtEl>
                                        <p:attrNameLst>
                                          <p:attrName>ppt_h</p:attrName>
                                        </p:attrNameLst>
                                      </p:cBhvr>
                                      <p:tavLst>
                                        <p:tav tm="0">
                                          <p:val>
                                            <p:fltVal val="0"/>
                                          </p:val>
                                        </p:tav>
                                        <p:tav tm="100000">
                                          <p:val>
                                            <p:strVal val="#ppt_h"/>
                                          </p:val>
                                        </p:tav>
                                      </p:tavLst>
                                    </p:anim>
                                    <p:animEffect transition="in" filter="fade">
                                      <p:cBhvr>
                                        <p:cTn id="14" dur="500"/>
                                        <p:tgtEl>
                                          <p:spTgt spid="1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59"/>
                                        </p:tgtEl>
                                        <p:attrNameLst>
                                          <p:attrName>style.visibility</p:attrName>
                                        </p:attrNameLst>
                                      </p:cBhvr>
                                      <p:to>
                                        <p:strVal val="visible"/>
                                      </p:to>
                                    </p:set>
                                    <p:anim calcmode="lin" valueType="num">
                                      <p:cBhvr additive="base">
                                        <p:cTn id="57" dur="500" fill="hold"/>
                                        <p:tgtEl>
                                          <p:spTgt spid="159"/>
                                        </p:tgtEl>
                                        <p:attrNameLst>
                                          <p:attrName>ppt_x</p:attrName>
                                        </p:attrNameLst>
                                      </p:cBhvr>
                                      <p:tavLst>
                                        <p:tav tm="0">
                                          <p:val>
                                            <p:strVal val="#ppt_x"/>
                                          </p:val>
                                        </p:tav>
                                        <p:tav tm="100000">
                                          <p:val>
                                            <p:strVal val="#ppt_x"/>
                                          </p:val>
                                        </p:tav>
                                      </p:tavLst>
                                    </p:anim>
                                    <p:anim calcmode="lin" valueType="num">
                                      <p:cBhvr additive="base">
                                        <p:cTn id="5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down)">
                                      <p:cBhvr>
                                        <p:cTn id="63" dur="500"/>
                                        <p:tgtEl>
                                          <p:spTgt spid="55"/>
                                        </p:tgtEl>
                                      </p:cBhvr>
                                    </p:animEffect>
                                  </p:childTnLst>
                                </p:cTn>
                              </p:par>
                              <p:par>
                                <p:cTn id="64" presetID="2" presetClass="entr" presetSubtype="4" fill="hold" nodeType="withEffect">
                                  <p:stCondLst>
                                    <p:cond delay="0"/>
                                  </p:stCondLst>
                                  <p:childTnLst>
                                    <p:set>
                                      <p:cBhvr>
                                        <p:cTn id="65" dur="1" fill="hold">
                                          <p:stCondLst>
                                            <p:cond delay="0"/>
                                          </p:stCondLst>
                                        </p:cTn>
                                        <p:tgtEl>
                                          <p:spTgt spid="158"/>
                                        </p:tgtEl>
                                        <p:attrNameLst>
                                          <p:attrName>style.visibility</p:attrName>
                                        </p:attrNameLst>
                                      </p:cBhvr>
                                      <p:to>
                                        <p:strVal val="visible"/>
                                      </p:to>
                                    </p:set>
                                    <p:anim calcmode="lin" valueType="num">
                                      <p:cBhvr additive="base">
                                        <p:cTn id="66" dur="500" fill="hold"/>
                                        <p:tgtEl>
                                          <p:spTgt spid="158"/>
                                        </p:tgtEl>
                                        <p:attrNameLst>
                                          <p:attrName>ppt_x</p:attrName>
                                        </p:attrNameLst>
                                      </p:cBhvr>
                                      <p:tavLst>
                                        <p:tav tm="0">
                                          <p:val>
                                            <p:strVal val="#ppt_x"/>
                                          </p:val>
                                        </p:tav>
                                        <p:tav tm="100000">
                                          <p:val>
                                            <p:strVal val="#ppt_x"/>
                                          </p:val>
                                        </p:tav>
                                      </p:tavLst>
                                    </p:anim>
                                    <p:anim calcmode="lin" valueType="num">
                                      <p:cBhvr additive="base">
                                        <p:cTn id="67" dur="500" fill="hold"/>
                                        <p:tgtEl>
                                          <p:spTgt spid="158"/>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 calcmode="lin" valueType="num">
                                      <p:cBhvr additive="base">
                                        <p:cTn id="70" dur="500" fill="hold"/>
                                        <p:tgtEl>
                                          <p:spTgt spid="142"/>
                                        </p:tgtEl>
                                        <p:attrNameLst>
                                          <p:attrName>ppt_x</p:attrName>
                                        </p:attrNameLst>
                                      </p:cBhvr>
                                      <p:tavLst>
                                        <p:tav tm="0">
                                          <p:val>
                                            <p:strVal val="#ppt_x"/>
                                          </p:val>
                                        </p:tav>
                                        <p:tav tm="100000">
                                          <p:val>
                                            <p:strVal val="#ppt_x"/>
                                          </p:val>
                                        </p:tav>
                                      </p:tavLst>
                                    </p:anim>
                                    <p:anim calcmode="lin" valueType="num">
                                      <p:cBhvr additive="base">
                                        <p:cTn id="71" dur="500" fill="hold"/>
                                        <p:tgtEl>
                                          <p:spTgt spid="142"/>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92"/>
                                        </p:tgtEl>
                                        <p:attrNameLst>
                                          <p:attrName>style.visibility</p:attrName>
                                        </p:attrNameLst>
                                      </p:cBhvr>
                                      <p:to>
                                        <p:strVal val="visible"/>
                                      </p:to>
                                    </p:set>
                                    <p:anim calcmode="lin" valueType="num">
                                      <p:cBhvr additive="base">
                                        <p:cTn id="74" dur="500" fill="hold"/>
                                        <p:tgtEl>
                                          <p:spTgt spid="192"/>
                                        </p:tgtEl>
                                        <p:attrNameLst>
                                          <p:attrName>ppt_x</p:attrName>
                                        </p:attrNameLst>
                                      </p:cBhvr>
                                      <p:tavLst>
                                        <p:tav tm="0">
                                          <p:val>
                                            <p:strVal val="#ppt_x"/>
                                          </p:val>
                                        </p:tav>
                                        <p:tav tm="100000">
                                          <p:val>
                                            <p:strVal val="#ppt_x"/>
                                          </p:val>
                                        </p:tav>
                                      </p:tavLst>
                                    </p:anim>
                                    <p:anim calcmode="lin" valueType="num">
                                      <p:cBhvr additive="base">
                                        <p:cTn id="75"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strips(downLeft)">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down)">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down)">
                                      <p:cBhvr>
                                        <p:cTn id="90" dur="500"/>
                                        <p:tgtEl>
                                          <p:spTgt spid="5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down)">
                                      <p:cBhvr>
                                        <p:cTn id="100" dur="500"/>
                                        <p:tgtEl>
                                          <p:spTgt spid="6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down)">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38" grpId="0"/>
      <p:bldP spid="139" grpId="0" animBg="1"/>
      <p:bldP spid="55" grpId="0" bldLvl="0" animBg="1"/>
      <p:bldP spid="55" grpId="1" animBg="1"/>
      <p:bldP spid="53" grpId="0"/>
      <p:bldP spid="54" grpId="0" animBg="1"/>
      <p:bldP spid="56" grpId="0" bldLvl="0" animBg="1"/>
      <p:bldP spid="60" grpId="0" animBg="1"/>
      <p:bldP spid="60" grpId="1" animBg="1"/>
      <p:bldP spid="61" grpId="0" bldLvl="0" animBg="1"/>
      <p:bldP spid="61" grpId="1" animBg="1"/>
      <p:bldP spid="62" grpId="0" bldLvl="0" animBg="1"/>
      <p:bldP spid="62" grpId="1" animBg="1"/>
      <p:bldP spid="63" grpId="0" bldLvl="0" animBg="1"/>
      <p:bldP spid="6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
          <p:cNvSpPr/>
          <p:nvPr/>
        </p:nvSpPr>
        <p:spPr>
          <a:xfrm>
            <a:off x="1551305" y="3686175"/>
            <a:ext cx="5144770" cy="2550795"/>
          </a:xfrm>
          <a:prstGeom prst="roundRect">
            <a:avLst>
              <a:gd name="adj" fmla="val 11198"/>
            </a:avLst>
          </a:prstGeom>
          <a:noFill/>
          <a:ln w="28575">
            <a:solidFill>
              <a:srgbClr val="C11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4" name="文本框 13"/>
          <p:cNvSpPr txBox="1"/>
          <p:nvPr/>
        </p:nvSpPr>
        <p:spPr>
          <a:xfrm>
            <a:off x="1681480" y="3770630"/>
            <a:ext cx="4902200" cy="2399665"/>
          </a:xfrm>
          <a:prstGeom prst="rect">
            <a:avLst/>
          </a:prstGeom>
          <a:noFill/>
        </p:spPr>
        <p:txBody>
          <a:bodyPr wrap="square" rtlCol="0">
            <a:spAutoFit/>
          </a:bodyPr>
          <a:lstStyle/>
          <a:p>
            <a:pPr indent="0" fontAlgn="auto">
              <a:lnSpc>
                <a:spcPct val="150000"/>
              </a:lnSpc>
            </a:pP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这是新中国人民生活水平极大改善的70多年。从贫困到温饱再到小康，中国人民的生活实现了历史性跨越。今天，过上殷实生活的人们，正在朝着实现</a:t>
            </a:r>
            <a:r>
              <a:rPr lang="zh-CN" altLang="en-US" sz="2000" dirty="0">
                <a:solidFill>
                  <a:srgbClr val="C00000"/>
                </a:solidFill>
                <a:latin typeface="黑体" panose="02010609060101010101" charset="-122"/>
                <a:ea typeface="黑体" panose="02010609060101010101" charset="-122"/>
                <a:cs typeface="黑体" panose="02010609060101010101" charset="-122"/>
                <a:sym typeface="+mn-ea"/>
              </a:rPr>
              <a:t>全体人民共同富裕</a:t>
            </a:r>
            <a:r>
              <a:rPr lang="zh-CN" altLang="en-US" sz="2000" dirty="0">
                <a:solidFill>
                  <a:schemeClr val="tx1"/>
                </a:solidFill>
                <a:latin typeface="黑体" panose="02010609060101010101" charset="-122"/>
                <a:ea typeface="黑体" panose="02010609060101010101" charset="-122"/>
                <a:cs typeface="黑体" panose="02010609060101010101" charset="-122"/>
                <a:sym typeface="+mn-ea"/>
              </a:rPr>
              <a:t>的目标不断迈进。</a:t>
            </a:r>
            <a:endParaRPr lang="zh-CN" altLang="en-US" sz="2000" dirty="0">
              <a:solidFill>
                <a:schemeClr val="tx1"/>
              </a:solidFill>
              <a:latin typeface="黑体" panose="02010609060101010101" charset="-122"/>
              <a:ea typeface="黑体" panose="02010609060101010101" charset="-122"/>
              <a:cs typeface="黑体" panose="02010609060101010101" charset="-122"/>
              <a:sym typeface="+mn-ea"/>
            </a:endParaRPr>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rcRect r="4443" b="5860"/>
          <a:stretch>
            <a:fillRect/>
          </a:stretch>
        </p:blipFill>
        <p:spPr>
          <a:xfrm>
            <a:off x="6955617" y="1464004"/>
            <a:ext cx="5236383" cy="5393997"/>
          </a:xfrm>
          <a:custGeom>
            <a:avLst/>
            <a:gdLst>
              <a:gd name="connsiteX0" fmla="*/ 0 w 5236383"/>
              <a:gd name="connsiteY0" fmla="*/ 0 h 5393997"/>
              <a:gd name="connsiteX1" fmla="*/ 5236383 w 5236383"/>
              <a:gd name="connsiteY1" fmla="*/ 0 h 5393997"/>
              <a:gd name="connsiteX2" fmla="*/ 5236383 w 5236383"/>
              <a:gd name="connsiteY2" fmla="*/ 5393997 h 5393997"/>
              <a:gd name="connsiteX3" fmla="*/ 0 w 5236383"/>
              <a:gd name="connsiteY3" fmla="*/ 5393997 h 5393997"/>
            </a:gdLst>
            <a:ahLst/>
            <a:cxnLst>
              <a:cxn ang="0">
                <a:pos x="connsiteX0" y="connsiteY0"/>
              </a:cxn>
              <a:cxn ang="0">
                <a:pos x="connsiteX1" y="connsiteY1"/>
              </a:cxn>
              <a:cxn ang="0">
                <a:pos x="connsiteX2" y="connsiteY2"/>
              </a:cxn>
              <a:cxn ang="0">
                <a:pos x="connsiteX3" y="connsiteY3"/>
              </a:cxn>
            </a:cxnLst>
            <a:rect l="l" t="t" r="r" b="b"/>
            <a:pathLst>
              <a:path w="5236383" h="5393997">
                <a:moveTo>
                  <a:pt x="0" y="0"/>
                </a:moveTo>
                <a:lnTo>
                  <a:pt x="5236383" y="0"/>
                </a:lnTo>
                <a:lnTo>
                  <a:pt x="5236383" y="5393997"/>
                </a:lnTo>
                <a:lnTo>
                  <a:pt x="0" y="5393997"/>
                </a:lnTo>
                <a:close/>
              </a:path>
            </a:pathLst>
          </a:custGeom>
        </p:spPr>
      </p:pic>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4" name="TextBox 23"/>
          <p:cNvSpPr txBox="1"/>
          <p:nvPr/>
        </p:nvSpPr>
        <p:spPr>
          <a:xfrm>
            <a:off x="840423" y="1305243"/>
            <a:ext cx="1439862" cy="1198880"/>
          </a:xfrm>
          <a:prstGeom prst="rect">
            <a:avLst/>
          </a:prstGeom>
          <a:noFill/>
          <a:ln w="9525">
            <a:noFill/>
          </a:ln>
        </p:spPr>
        <p:txBody>
          <a:bodyPr>
            <a:spAutoFit/>
          </a:bodyPr>
          <a:p>
            <a:r>
              <a:rPr lang="en-US" altLang="zh-CN" sz="3600" b="1" dirty="0">
                <a:solidFill>
                  <a:srgbClr val="A32023"/>
                </a:solidFill>
                <a:latin typeface="黑体" panose="02010609060101010101" charset="-122"/>
                <a:ea typeface="黑体" panose="02010609060101010101" charset="-122"/>
                <a:cs typeface="黑体" panose="02010609060101010101" charset="-122"/>
              </a:rPr>
              <a:t>2022</a:t>
            </a:r>
            <a:r>
              <a:rPr lang="zh-CN" altLang="en-US" sz="3600" b="1" dirty="0">
                <a:solidFill>
                  <a:srgbClr val="A32023"/>
                </a:solidFill>
                <a:latin typeface="黑体" panose="02010609060101010101" charset="-122"/>
                <a:ea typeface="黑体" panose="02010609060101010101" charset="-122"/>
                <a:cs typeface="黑体" panose="02010609060101010101" charset="-122"/>
              </a:rPr>
              <a:t>年底</a:t>
            </a:r>
            <a:endParaRPr lang="zh-CN" altLang="en-US" sz="3600" b="1" dirty="0">
              <a:solidFill>
                <a:srgbClr val="A32023"/>
              </a:soli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2418398" y="1305243"/>
            <a:ext cx="3044190" cy="460375"/>
          </a:xfrm>
          <a:prstGeom prst="rect">
            <a:avLst/>
          </a:prstGeom>
          <a:noFill/>
          <a:ln w="9525">
            <a:noFill/>
          </a:ln>
        </p:spPr>
        <p:txBody>
          <a:bodyPr wrap="none">
            <a:spAutoFit/>
          </a:bodyPr>
          <a:p>
            <a:r>
              <a:rPr lang="zh-CN" altLang="en-US" dirty="0">
                <a:latin typeface="黑体" panose="02010609060101010101" charset="-122"/>
                <a:ea typeface="黑体" panose="02010609060101010101" charset="-122"/>
                <a:cs typeface="黑体" panose="02010609060101010101" charset="-122"/>
                <a:sym typeface="微软雅黑" panose="020B0503020204020204" pitchFamily="34" charset="-122"/>
              </a:rPr>
              <a:t>基本养老保险覆盖面逾</a:t>
            </a:r>
            <a:r>
              <a:rPr lang="en-US" altLang="zh-CN" dirty="0">
                <a:latin typeface="黑体" panose="02010609060101010101" charset="-122"/>
                <a:ea typeface="黑体" panose="02010609060101010101" charset="-122"/>
                <a:cs typeface="黑体" panose="02010609060101010101" charset="-122"/>
                <a:sym typeface="微软雅黑" panose="020B0503020204020204" pitchFamily="34" charset="-122"/>
              </a:rPr>
              <a:t> </a:t>
            </a:r>
            <a:r>
              <a:rPr lang="en-US" altLang="zh-CN" sz="2400" b="1" dirty="0">
                <a:solidFill>
                  <a:srgbClr val="A32023"/>
                </a:solidFill>
                <a:latin typeface="黑体" panose="02010609060101010101" charset="-122"/>
                <a:ea typeface="黑体" panose="02010609060101010101" charset="-122"/>
                <a:cs typeface="黑体" panose="02010609060101010101" charset="-122"/>
                <a:sym typeface="微软雅黑" panose="020B0503020204020204" pitchFamily="34" charset="-122"/>
              </a:rPr>
              <a:t>80%</a:t>
            </a:r>
            <a:endParaRPr lang="zh-CN" altLang="en-US" sz="2400" b="1" dirty="0">
              <a:solidFill>
                <a:srgbClr val="A32023"/>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pic>
        <p:nvPicPr>
          <p:cNvPr id="11" name="图片 10" descr="多人-人群"/>
          <p:cNvPicPr>
            <a:picLocks noChangeAspect="1"/>
          </p:cNvPicPr>
          <p:nvPr/>
        </p:nvPicPr>
        <p:blipFill>
          <a:blip r:embed="rId2"/>
          <a:stretch>
            <a:fillRect/>
          </a:stretch>
        </p:blipFill>
        <p:spPr>
          <a:xfrm>
            <a:off x="5486718" y="1197293"/>
            <a:ext cx="568325" cy="568325"/>
          </a:xfrm>
          <a:prstGeom prst="rect">
            <a:avLst/>
          </a:prstGeom>
          <a:noFill/>
          <a:ln w="9525">
            <a:noFill/>
          </a:ln>
        </p:spPr>
      </p:pic>
      <p:sp>
        <p:nvSpPr>
          <p:cNvPr id="12" name="文本框 11"/>
          <p:cNvSpPr txBox="1"/>
          <p:nvPr/>
        </p:nvSpPr>
        <p:spPr>
          <a:xfrm>
            <a:off x="2418398" y="2080260"/>
            <a:ext cx="3044190" cy="460375"/>
          </a:xfrm>
          <a:prstGeom prst="rect">
            <a:avLst/>
          </a:prstGeom>
          <a:noFill/>
          <a:ln w="9525">
            <a:noFill/>
          </a:ln>
        </p:spPr>
        <p:txBody>
          <a:bodyPr wrap="none">
            <a:spAutoFit/>
          </a:bodyPr>
          <a:p>
            <a:r>
              <a:rPr lang="zh-CN" altLang="en-US" dirty="0">
                <a:latin typeface="黑体" panose="02010609060101010101" charset="-122"/>
                <a:ea typeface="黑体" panose="02010609060101010101" charset="-122"/>
                <a:cs typeface="黑体" panose="02010609060101010101" charset="-122"/>
                <a:sym typeface="微软雅黑" panose="020B0503020204020204" pitchFamily="34" charset="-122"/>
              </a:rPr>
              <a:t>基本医疗保险覆盖</a:t>
            </a:r>
            <a:r>
              <a:rPr lang="zh-CN" dirty="0">
                <a:latin typeface="黑体" panose="02010609060101010101" charset="-122"/>
                <a:ea typeface="黑体" panose="02010609060101010101" charset="-122"/>
                <a:cs typeface="黑体" panose="02010609060101010101" charset="-122"/>
                <a:sym typeface="微软雅黑" panose="020B0503020204020204" pitchFamily="34" charset="-122"/>
              </a:rPr>
              <a:t>面逾</a:t>
            </a:r>
            <a:r>
              <a:rPr lang="en-US" altLang="zh-CN" dirty="0">
                <a:latin typeface="黑体" panose="02010609060101010101" charset="-122"/>
                <a:ea typeface="黑体" panose="02010609060101010101" charset="-122"/>
                <a:cs typeface="黑体" panose="02010609060101010101" charset="-122"/>
                <a:sym typeface="微软雅黑" panose="020B0503020204020204" pitchFamily="34" charset="-122"/>
              </a:rPr>
              <a:t> </a:t>
            </a:r>
            <a:r>
              <a:rPr lang="en-US" altLang="zh-CN" sz="2400" b="1" dirty="0">
                <a:solidFill>
                  <a:srgbClr val="A32023"/>
                </a:solidFill>
                <a:latin typeface="黑体" panose="02010609060101010101" charset="-122"/>
                <a:ea typeface="黑体" panose="02010609060101010101" charset="-122"/>
                <a:cs typeface="黑体" panose="02010609060101010101" charset="-122"/>
                <a:sym typeface="微软雅黑" panose="020B0503020204020204" pitchFamily="34" charset="-122"/>
              </a:rPr>
              <a:t>95%</a:t>
            </a:r>
            <a:endParaRPr lang="en-US" altLang="zh-CN" sz="2400" b="1" dirty="0">
              <a:solidFill>
                <a:srgbClr val="A32023"/>
              </a:solidFill>
              <a:latin typeface="黑体" panose="02010609060101010101" charset="-122"/>
              <a:ea typeface="黑体" panose="02010609060101010101" charset="-122"/>
              <a:cs typeface="黑体" panose="02010609060101010101" charset="-122"/>
              <a:sym typeface="微软雅黑" panose="020B0503020204020204" pitchFamily="34" charset="-122"/>
            </a:endParaRPr>
          </a:p>
        </p:txBody>
      </p:sp>
      <p:pic>
        <p:nvPicPr>
          <p:cNvPr id="3" name="图片 2" descr="多人-人群"/>
          <p:cNvPicPr>
            <a:picLocks noChangeAspect="1"/>
          </p:cNvPicPr>
          <p:nvPr/>
        </p:nvPicPr>
        <p:blipFill>
          <a:blip r:embed="rId2"/>
          <a:stretch>
            <a:fillRect/>
          </a:stretch>
        </p:blipFill>
        <p:spPr>
          <a:xfrm>
            <a:off x="5486718" y="1971993"/>
            <a:ext cx="568325" cy="568325"/>
          </a:xfrm>
          <a:prstGeom prst="rect">
            <a:avLst/>
          </a:prstGeom>
          <a:noFill/>
          <a:ln w="9525">
            <a:noFill/>
          </a:ln>
        </p:spPr>
      </p:pic>
      <p:sp>
        <p:nvSpPr>
          <p:cNvPr id="17" name="文本框 16"/>
          <p:cNvSpPr txBox="1"/>
          <p:nvPr/>
        </p:nvSpPr>
        <p:spPr>
          <a:xfrm>
            <a:off x="2418398" y="2902585"/>
            <a:ext cx="3272790" cy="460375"/>
          </a:xfrm>
          <a:prstGeom prst="rect">
            <a:avLst/>
          </a:prstGeom>
          <a:noFill/>
          <a:ln w="9525">
            <a:noFill/>
          </a:ln>
        </p:spPr>
        <p:txBody>
          <a:bodyPr wrap="none">
            <a:spAutoFit/>
          </a:bodyPr>
          <a:p>
            <a:r>
              <a:rPr lang="zh-CN" altLang="en-US" dirty="0">
                <a:latin typeface="黑体" panose="02010609060101010101" charset="-122"/>
                <a:ea typeface="黑体" panose="02010609060101010101" charset="-122"/>
                <a:cs typeface="黑体" panose="02010609060101010101" charset="-122"/>
                <a:sym typeface="微软雅黑" panose="020B0503020204020204" pitchFamily="34" charset="-122"/>
              </a:rPr>
              <a:t>全国群众安全感满意度超</a:t>
            </a:r>
            <a:r>
              <a:rPr lang="en-US" altLang="zh-CN" dirty="0">
                <a:latin typeface="黑体" panose="02010609060101010101" charset="-122"/>
                <a:ea typeface="黑体" panose="02010609060101010101" charset="-122"/>
                <a:cs typeface="黑体" panose="02010609060101010101" charset="-122"/>
                <a:sym typeface="微软雅黑" panose="020B0503020204020204" pitchFamily="34" charset="-122"/>
              </a:rPr>
              <a:t> </a:t>
            </a:r>
            <a:r>
              <a:rPr lang="en-US" altLang="zh-CN" sz="2400" b="1" dirty="0">
                <a:solidFill>
                  <a:srgbClr val="A32023"/>
                </a:solidFill>
                <a:latin typeface="黑体" panose="02010609060101010101" charset="-122"/>
                <a:ea typeface="黑体" panose="02010609060101010101" charset="-122"/>
                <a:cs typeface="黑体" panose="02010609060101010101" charset="-122"/>
              </a:rPr>
              <a:t>96%</a:t>
            </a:r>
            <a:endParaRPr lang="en-US" altLang="en-US" sz="2400" b="1" dirty="0">
              <a:solidFill>
                <a:srgbClr val="A32023"/>
              </a:solidFill>
              <a:latin typeface="黑体" panose="02010609060101010101" charset="-122"/>
              <a:ea typeface="黑体" panose="02010609060101010101" charset="-122"/>
              <a:cs typeface="黑体" panose="02010609060101010101" charset="-122"/>
            </a:endParaRPr>
          </a:p>
        </p:txBody>
      </p:sp>
      <p:pic>
        <p:nvPicPr>
          <p:cNvPr id="18" name="图片 17" descr="安全_填充"/>
          <p:cNvPicPr>
            <a:picLocks noChangeAspect="1"/>
          </p:cNvPicPr>
          <p:nvPr/>
        </p:nvPicPr>
        <p:blipFill>
          <a:blip r:embed="rId3"/>
          <a:stretch>
            <a:fillRect/>
          </a:stretch>
        </p:blipFill>
        <p:spPr>
          <a:xfrm>
            <a:off x="5691505" y="2821940"/>
            <a:ext cx="477838" cy="477838"/>
          </a:xfrm>
          <a:prstGeom prst="rect">
            <a:avLst/>
          </a:prstGeom>
          <a:noFill/>
          <a:ln w="9525">
            <a:noFill/>
          </a:ln>
        </p:spPr>
      </p:pic>
      <p:sp>
        <p:nvSpPr>
          <p:cNvPr id="4" name="文本框 3"/>
          <p:cNvSpPr txBox="1"/>
          <p:nvPr/>
        </p:nvSpPr>
        <p:spPr>
          <a:xfrm>
            <a:off x="6453505" y="1317625"/>
            <a:ext cx="4830445" cy="196215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noAutofit/>
          </a:bodyPr>
          <a:p>
            <a:pPr indent="0" fontAlgn="auto">
              <a:lnSpc>
                <a:spcPct val="130000"/>
              </a:lnSpc>
            </a:pPr>
            <a:r>
              <a:rPr lang="zh-CN" altLang="en-US">
                <a:latin typeface="黑体" panose="02010609060101010101" charset="-122"/>
                <a:ea typeface="黑体" panose="02010609060101010101" charset="-122"/>
                <a:cs typeface="黑体" panose="02010609060101010101" charset="-122"/>
                <a:sym typeface="+mn-ea"/>
              </a:rPr>
              <a:t>我国建成了</a:t>
            </a:r>
            <a:r>
              <a:rPr lang="zh-CN" altLang="en-US" b="1">
                <a:latin typeface="黑体" panose="02010609060101010101" charset="-122"/>
                <a:ea typeface="黑体" panose="02010609060101010101" charset="-122"/>
                <a:cs typeface="黑体" panose="02010609060101010101" charset="-122"/>
                <a:sym typeface="+mn-ea"/>
              </a:rPr>
              <a:t>世界最大规模的高等教育体系</a:t>
            </a:r>
            <a:r>
              <a:rPr lang="zh-CN" altLang="en-US">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sym typeface="+mn-ea"/>
              </a:rPr>
              <a:t>202</a:t>
            </a:r>
            <a:r>
              <a:rPr lang="en-US" altLang="zh-CN">
                <a:latin typeface="黑体" panose="02010609060101010101" charset="-122"/>
                <a:ea typeface="黑体" panose="02010609060101010101" charset="-122"/>
                <a:cs typeface="黑体" panose="02010609060101010101" charset="-122"/>
                <a:sym typeface="+mn-ea"/>
              </a:rPr>
              <a:t>2</a:t>
            </a:r>
            <a:r>
              <a:rPr lang="zh-CN" altLang="en-US">
                <a:latin typeface="黑体" panose="02010609060101010101" charset="-122"/>
                <a:ea typeface="黑体" panose="02010609060101010101" charset="-122"/>
                <a:cs typeface="黑体" panose="02010609060101010101" charset="-122"/>
                <a:sym typeface="+mn-ea"/>
              </a:rPr>
              <a:t>年，</a:t>
            </a:r>
            <a:r>
              <a:rPr lang="zh-CN" altLang="en-US">
                <a:latin typeface="黑体" panose="02010609060101010101" charset="-122"/>
                <a:ea typeface="黑体" panose="02010609060101010101" charset="-122"/>
                <a:cs typeface="黑体" panose="02010609060101010101" charset="-122"/>
                <a:sym typeface="+mn-ea"/>
              </a:rPr>
              <a:t>在学总人数达4</a:t>
            </a:r>
            <a:r>
              <a:rPr lang="en-US" altLang="zh-CN">
                <a:latin typeface="黑体" panose="02010609060101010101" charset="-122"/>
                <a:ea typeface="黑体" panose="02010609060101010101" charset="-122"/>
                <a:cs typeface="黑体" panose="02010609060101010101" charset="-122"/>
                <a:sym typeface="+mn-ea"/>
              </a:rPr>
              <a:t>655</a:t>
            </a:r>
            <a:r>
              <a:rPr lang="zh-CN" altLang="en-US">
                <a:latin typeface="黑体" panose="02010609060101010101" charset="-122"/>
                <a:ea typeface="黑体" panose="02010609060101010101" charset="-122"/>
                <a:cs typeface="黑体" panose="02010609060101010101" charset="-122"/>
                <a:sym typeface="+mn-ea"/>
              </a:rPr>
              <a:t>万人，高等教育毛入学率从2012年的30%，提高至5</a:t>
            </a:r>
            <a:r>
              <a:rPr lang="en-US" altLang="zh-CN">
                <a:latin typeface="黑体" panose="02010609060101010101" charset="-122"/>
                <a:ea typeface="黑体" panose="02010609060101010101" charset="-122"/>
                <a:cs typeface="黑体" panose="02010609060101010101" charset="-122"/>
                <a:sym typeface="+mn-ea"/>
              </a:rPr>
              <a:t>9.6</a:t>
            </a:r>
            <a:r>
              <a:rPr lang="zh-CN" altLang="en-US">
                <a:latin typeface="黑体" panose="02010609060101010101" charset="-122"/>
                <a:ea typeface="黑体" panose="02010609060101010101" charset="-122"/>
                <a:cs typeface="黑体" panose="02010609060101010101" charset="-122"/>
                <a:sym typeface="+mn-ea"/>
              </a:rPr>
              <a:t>%，提高了2</a:t>
            </a:r>
            <a:r>
              <a:rPr lang="en-US" altLang="zh-CN">
                <a:latin typeface="黑体" panose="02010609060101010101" charset="-122"/>
                <a:ea typeface="黑体" panose="02010609060101010101" charset="-122"/>
                <a:cs typeface="黑体" panose="02010609060101010101" charset="-122"/>
                <a:sym typeface="+mn-ea"/>
              </a:rPr>
              <a:t>9.6</a:t>
            </a:r>
            <a:r>
              <a:rPr lang="zh-CN" altLang="en-US">
                <a:latin typeface="黑体" panose="02010609060101010101" charset="-122"/>
                <a:ea typeface="黑体" panose="02010609060101010101" charset="-122"/>
                <a:cs typeface="黑体" panose="02010609060101010101" charset="-122"/>
                <a:sym typeface="+mn-ea"/>
              </a:rPr>
              <a:t>个百分点，实现历史性跨越，高等教育进入了普及化发展阶段。</a:t>
            </a:r>
            <a:endParaRPr lang="zh-CN" altLang="en-US">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ppt_y</p:attrName>
                                        </p:attrNameLst>
                                      </p:cBhvr>
                                      <p:tavLst>
                                        <p:tav tm="0">
                                          <p:val>
                                            <p:strVal val="#ppt_y+#ppt_h*1.125000"/>
                                          </p:val>
                                        </p:tav>
                                        <p:tav tm="100000">
                                          <p:val>
                                            <p:strVal val="#ppt_y"/>
                                          </p:val>
                                        </p:tav>
                                      </p:tavLst>
                                    </p:anim>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p:tgtEl>
                                          <p:spTgt spid="15"/>
                                        </p:tgtEl>
                                        <p:attrNameLst>
                                          <p:attrName>ppt_y</p:attrName>
                                        </p:attrNameLst>
                                      </p:cBhvr>
                                      <p:tavLst>
                                        <p:tav tm="0">
                                          <p:val>
                                            <p:strVal val="#ppt_y+#ppt_h*1.125000"/>
                                          </p:val>
                                        </p:tav>
                                        <p:tav tm="100000">
                                          <p:val>
                                            <p:strVal val="#ppt_y"/>
                                          </p:val>
                                        </p:tav>
                                      </p:tavLst>
                                    </p:anim>
                                    <p:animEffect transition="in" filter="wipe(up)">
                                      <p:cBhvr>
                                        <p:cTn id="46" dur="500"/>
                                        <p:tgtEl>
                                          <p:spTgt spid="15"/>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ppt_y</p:attrName>
                                        </p:attrNameLst>
                                      </p:cBhvr>
                                      <p:tavLst>
                                        <p:tav tm="0">
                                          <p:val>
                                            <p:strVal val="#ppt_y+#ppt_h*1.125000"/>
                                          </p:val>
                                        </p:tav>
                                        <p:tav tm="100000">
                                          <p:val>
                                            <p:strVal val="#ppt_y"/>
                                          </p:val>
                                        </p:tav>
                                      </p:tavLst>
                                    </p:anim>
                                    <p:animEffect transition="in" filter="wipe(up)">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4" grpId="0"/>
      <p:bldP spid="5" grpId="0"/>
      <p:bldP spid="12" grpId="0"/>
      <p:bldP spid="17" grpId="0"/>
      <p:bldP spid="4" grpId="0" animBg="1"/>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10196195" cy="152844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lang="en-US" sz="2000" kern="0"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圆角 12"/>
          <p:cNvSpPr/>
          <p:nvPr/>
        </p:nvSpPr>
        <p:spPr>
          <a:xfrm>
            <a:off x="1697343" y="1241011"/>
            <a:ext cx="2572680" cy="46473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000" b="1" kern="0" dirty="0">
                <a:solidFill>
                  <a:prstClr val="white"/>
                </a:solidFill>
                <a:latin typeface="方正小标宋简体" panose="00000600000000000000" charset="-122"/>
                <a:ea typeface="方正小标宋简体" panose="00000600000000000000" charset="-122"/>
                <a:cs typeface="+mn-ea"/>
                <a:sym typeface="+mn-ea"/>
              </a:rPr>
              <a:t>什么是美好生活？</a:t>
            </a:r>
            <a:endParaRPr lang="zh-CN" altLang="en-US" sz="2000" b="1" kern="0" dirty="0">
              <a:solidFill>
                <a:prstClr val="white"/>
              </a:solidFill>
              <a:latin typeface="方正小标宋简体" panose="00000600000000000000" charset="-122"/>
              <a:ea typeface="方正小标宋简体" panose="00000600000000000000" charset="-122"/>
              <a:cs typeface="+mn-ea"/>
            </a:endParaRPr>
          </a:p>
        </p:txBody>
      </p:sp>
      <p:sp>
        <p:nvSpPr>
          <p:cNvPr id="11" name="文本框 10"/>
          <p:cNvSpPr txBox="1"/>
          <p:nvPr/>
        </p:nvSpPr>
        <p:spPr>
          <a:xfrm>
            <a:off x="1286510" y="1857375"/>
            <a:ext cx="9752330" cy="891540"/>
          </a:xfrm>
          <a:prstGeom prst="rect">
            <a:avLst/>
          </a:prstGeom>
          <a:noFill/>
        </p:spPr>
        <p:txBody>
          <a:bodyPr wrap="square" rtlCol="0">
            <a:spAutoFit/>
          </a:bodyPr>
          <a:lstStyle/>
          <a:p>
            <a:pPr algn="just">
              <a:lnSpc>
                <a:spcPct val="130000"/>
              </a:lnSpc>
              <a:spcAft>
                <a:spcPts val="500"/>
              </a:spcAft>
            </a:pPr>
            <a:r>
              <a:rPr lang="zh-CN" altLang="en-US" sz="2000" dirty="0">
                <a:latin typeface="黑体" panose="02010609060101010101" charset="-122"/>
                <a:ea typeface="黑体" panose="02010609060101010101" charset="-122"/>
                <a:sym typeface="+mn-ea"/>
              </a:rPr>
              <a:t>美好生活不仅要</a:t>
            </a:r>
            <a:r>
              <a:rPr lang="zh-CN" altLang="en-US" sz="2000" dirty="0">
                <a:solidFill>
                  <a:srgbClr val="C00000"/>
                </a:solidFill>
                <a:latin typeface="黑体" panose="02010609060101010101" charset="-122"/>
                <a:ea typeface="黑体" panose="02010609060101010101" charset="-122"/>
                <a:sym typeface="+mn-ea"/>
              </a:rPr>
              <a:t>生活富裕</a:t>
            </a:r>
            <a:r>
              <a:rPr lang="zh-CN" altLang="en-US" sz="2000" dirty="0">
                <a:latin typeface="黑体" panose="02010609060101010101" charset="-122"/>
                <a:ea typeface="黑体" panose="02010609060101010101" charset="-122"/>
                <a:sym typeface="+mn-ea"/>
              </a:rPr>
              <a:t>还要有</a:t>
            </a:r>
            <a:r>
              <a:rPr lang="zh-CN" altLang="en-US" sz="2000" dirty="0">
                <a:solidFill>
                  <a:srgbClr val="C00000"/>
                </a:solidFill>
                <a:latin typeface="黑体" panose="02010609060101010101" charset="-122"/>
                <a:ea typeface="黑体" panose="02010609060101010101" charset="-122"/>
                <a:sym typeface="+mn-ea"/>
              </a:rPr>
              <a:t>更高质量</a:t>
            </a:r>
            <a:r>
              <a:rPr lang="zh-CN" altLang="en-US" sz="2000" dirty="0">
                <a:latin typeface="黑体" panose="02010609060101010101" charset="-122"/>
                <a:ea typeface="黑体" panose="02010609060101010101" charset="-122"/>
                <a:sym typeface="+mn-ea"/>
              </a:rPr>
              <a:t>，有更多的</a:t>
            </a:r>
            <a:r>
              <a:rPr lang="zh-CN" altLang="en-US" sz="2000" dirty="0">
                <a:solidFill>
                  <a:srgbClr val="C00000"/>
                </a:solidFill>
                <a:latin typeface="黑体" panose="02010609060101010101" charset="-122"/>
                <a:ea typeface="黑体" panose="02010609060101010101" charset="-122"/>
                <a:sym typeface="+mn-ea"/>
              </a:rPr>
              <a:t>获得感、幸福感、安全感</a:t>
            </a:r>
            <a:r>
              <a:rPr lang="zh-CN" altLang="en-US" sz="2000" dirty="0">
                <a:latin typeface="黑体" panose="02010609060101010101" charset="-122"/>
                <a:ea typeface="黑体" panose="02010609060101010101" charset="-122"/>
                <a:sym typeface="+mn-ea"/>
              </a:rPr>
              <a:t>，对</a:t>
            </a:r>
            <a:r>
              <a:rPr lang="zh-CN" altLang="en-US" sz="2000" dirty="0">
                <a:solidFill>
                  <a:srgbClr val="C00000"/>
                </a:solidFill>
                <a:latin typeface="黑体" panose="02010609060101010101" charset="-122"/>
                <a:ea typeface="黑体" panose="02010609060101010101" charset="-122"/>
                <a:sym typeface="+mn-ea"/>
              </a:rPr>
              <a:t>民主、法治、公平、正义、安全</a:t>
            </a:r>
            <a:r>
              <a:rPr lang="zh-CN" altLang="en-US" sz="2000" dirty="0">
                <a:latin typeface="黑体" panose="02010609060101010101" charset="-122"/>
                <a:ea typeface="黑体" panose="02010609060101010101" charset="-122"/>
                <a:sym typeface="+mn-ea"/>
              </a:rPr>
              <a:t>等方面的要求日益增长。</a:t>
            </a:r>
            <a:endParaRPr lang="zh-CN" altLang="en-US" sz="2000" dirty="0">
              <a:latin typeface="黑体" panose="02010609060101010101" charset="-122"/>
              <a:ea typeface="黑体" panose="02010609060101010101" charset="-122"/>
              <a:sym typeface="+mn-ea"/>
            </a:endParaRPr>
          </a:p>
        </p:txBody>
      </p:sp>
      <p:sp>
        <p:nvSpPr>
          <p:cNvPr id="6" name="矩形 5"/>
          <p:cNvSpPr/>
          <p:nvPr/>
        </p:nvSpPr>
        <p:spPr>
          <a:xfrm>
            <a:off x="4903470" y="3416935"/>
            <a:ext cx="6390005" cy="2399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0" algn="just" fontAlgn="auto">
              <a:lnSpc>
                <a:spcPct val="150000"/>
              </a:lnSpc>
            </a:pPr>
            <a:r>
              <a:rPr lang="zh-CN" altLang="zh-CN" sz="2000" b="1"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人民群众的需要呈现多样化多层次多方面的特点，期盼有更好的教育、更稳定的工作、更满意的收入、更可靠的社会保障、更高水平的医疗卫生服务、更舒适的居住条件、更优美的环境、更丰富的精神文化生活”。</a:t>
            </a:r>
            <a:endParaRPr lang="zh-CN" altLang="zh-CN" sz="2000" b="1"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endParaRPr>
          </a:p>
          <a:p>
            <a:pPr indent="636905" algn="r" fontAlgn="auto">
              <a:lnSpc>
                <a:spcPct val="150000"/>
              </a:lnSpc>
            </a:pPr>
            <a:r>
              <a:rPr lang="zh-CN" altLang="zh-CN" sz="2000" b="1"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rPr>
              <a:t>——习近平</a:t>
            </a:r>
            <a:endParaRPr lang="zh-CN" altLang="zh-CN" sz="2000" b="1" dirty="0">
              <a:solidFill>
                <a:schemeClr val="tx1"/>
              </a:solidFill>
              <a:latin typeface="黑体" panose="02010609060101010101" charset="-122"/>
              <a:ea typeface="黑体" panose="02010609060101010101" charset="-122"/>
              <a:cs typeface="黑体" panose="02010609060101010101" charset="-122"/>
              <a:sym typeface="宋体" panose="02010600030101010101" pitchFamily="2" charset="-122"/>
            </a:endParaRPr>
          </a:p>
        </p:txBody>
      </p:sp>
      <p:cxnSp>
        <p:nvCxnSpPr>
          <p:cNvPr id="8" name="直接连接符 7"/>
          <p:cNvCxnSpPr/>
          <p:nvPr/>
        </p:nvCxnSpPr>
        <p:spPr>
          <a:xfrm>
            <a:off x="6301691" y="3126259"/>
            <a:ext cx="4991784" cy="0"/>
          </a:xfrm>
          <a:prstGeom prst="line">
            <a:avLst/>
          </a:prstGeom>
          <a:noFill/>
          <a:ln w="6350" cap="flat" cmpd="sng" algn="ctr">
            <a:solidFill>
              <a:srgbClr val="C00000"/>
            </a:solidFill>
            <a:prstDash val="solid"/>
            <a:miter lim="800000"/>
          </a:ln>
          <a:effectLst/>
        </p:spPr>
      </p:cxnSp>
      <p:sp>
        <p:nvSpPr>
          <p:cNvPr id="13" name="文本框 12"/>
          <p:cNvSpPr txBox="1"/>
          <p:nvPr/>
        </p:nvSpPr>
        <p:spPr>
          <a:xfrm>
            <a:off x="1678364" y="49369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3" name="矩形 2"/>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7000" y="3126105"/>
            <a:ext cx="3173095" cy="2852420"/>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2000"/>
                            </p:stCondLst>
                            <p:childTnLst>
                              <p:par>
                                <p:cTn id="26" presetID="18" presetClass="entr" presetSubtype="6"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trips(downRight)">
                                      <p:cBhvr>
                                        <p:cTn id="28" dur="8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3" presetClass="entr" presetSubtype="16" fill="hold" nodeType="afterEffect">
                                  <p:stCondLst>
                                    <p:cond delay="0"/>
                                  </p:stCondLst>
                                  <p:iterate type="lt">
                                    <p:tmPct val="10000"/>
                                  </p:iterate>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p:cTn id="41"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43" fill="hold">
                            <p:stCondLst>
                              <p:cond delay="8500"/>
                            </p:stCondLst>
                            <p:childTnLst>
                              <p:par>
                                <p:cTn id="44" presetID="23" presetClass="entr" presetSubtype="16" fill="hold" nodeType="afterEffect">
                                  <p:stCondLst>
                                    <p:cond delay="0"/>
                                  </p:stCondLst>
                                  <p:iterate type="lt">
                                    <p:tmPct val="10000"/>
                                  </p:iterate>
                                  <p:childTnLst>
                                    <p:set>
                                      <p:cBhvr>
                                        <p:cTn id="45" dur="1" fill="hold">
                                          <p:stCondLst>
                                            <p:cond delay="0"/>
                                          </p:stCondLst>
                                        </p:cTn>
                                        <p:tgtEl>
                                          <p:spTgt spid="6">
                                            <p:txEl>
                                              <p:pRg st="1" end="1"/>
                                            </p:txEl>
                                          </p:spTgt>
                                        </p:tgtEl>
                                        <p:attrNameLst>
                                          <p:attrName>style.visibility</p:attrName>
                                        </p:attrNameLst>
                                      </p:cBhvr>
                                      <p:to>
                                        <p:strVal val="visible"/>
                                      </p:to>
                                    </p:set>
                                    <p:anim calcmode="lin" valueType="num">
                                      <p:cBhvr>
                                        <p:cTn id="46"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7" dur="500" fill="hold"/>
                                        <p:tgtEl>
                                          <p:spTgt spid="6">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P spid="6" grpId="0" bldLvl="0" animBg="1"/>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10206990" cy="427672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lang="en-US" sz="2000" kern="0"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圆角 12"/>
          <p:cNvSpPr/>
          <p:nvPr/>
        </p:nvSpPr>
        <p:spPr>
          <a:xfrm>
            <a:off x="2139315" y="1052830"/>
            <a:ext cx="8123555" cy="782955"/>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000" b="1" kern="0" dirty="0">
                <a:solidFill>
                  <a:prstClr val="white"/>
                </a:solidFill>
                <a:latin typeface="方正小标宋简体" panose="00000600000000000000" charset="-122"/>
                <a:ea typeface="方正小标宋简体" panose="00000600000000000000" charset="-122"/>
                <a:cs typeface="+mn-ea"/>
                <a:sym typeface="+mn-ea"/>
              </a:rPr>
              <a:t>观点：人民幸福生活是最大的人权</a:t>
            </a:r>
            <a:r>
              <a:rPr lang="zh-CN" altLang="en-US" b="1" kern="0" dirty="0">
                <a:solidFill>
                  <a:prstClr val="white"/>
                </a:solidFill>
                <a:latin typeface="方正小标宋简体" panose="00000600000000000000" charset="-122"/>
                <a:ea typeface="方正小标宋简体" panose="00000600000000000000" charset="-122"/>
                <a:cs typeface="+mn-ea"/>
                <a:sym typeface="+mn-ea"/>
              </a:rPr>
              <a:t>（中国人权研究会秘书长鲁广锦）</a:t>
            </a:r>
            <a:endParaRPr lang="zh-CN" altLang="en-US" sz="2000" b="1" kern="0" dirty="0">
              <a:solidFill>
                <a:prstClr val="white"/>
              </a:solidFill>
              <a:latin typeface="方正小标宋简体" panose="00000600000000000000" charset="-122"/>
              <a:ea typeface="方正小标宋简体" panose="00000600000000000000" charset="-122"/>
              <a:cs typeface="+mn-ea"/>
              <a:sym typeface="+mn-ea"/>
            </a:endParaRPr>
          </a:p>
          <a:p>
            <a:pPr algn="r">
              <a:defRPr/>
            </a:pPr>
            <a:r>
              <a:rPr lang="zh-CN" altLang="en-US" b="1" kern="0" dirty="0">
                <a:solidFill>
                  <a:prstClr val="white"/>
                </a:solidFill>
                <a:latin typeface="方正小标宋简体" panose="00000600000000000000" charset="-122"/>
                <a:ea typeface="方正小标宋简体" panose="00000600000000000000" charset="-122"/>
                <a:cs typeface="+mn-ea"/>
                <a:sym typeface="+mn-ea"/>
              </a:rPr>
              <a:t>——2022年7月14日《人民日报》</a:t>
            </a:r>
            <a:endParaRPr lang="zh-CN" altLang="en-US" b="1" kern="0" dirty="0">
              <a:solidFill>
                <a:prstClr val="white"/>
              </a:solidFill>
              <a:latin typeface="方正小标宋简体" panose="00000600000000000000" charset="-122"/>
              <a:ea typeface="方正小标宋简体" panose="00000600000000000000" charset="-122"/>
              <a:cs typeface="+mn-ea"/>
              <a:sym typeface="+mn-ea"/>
            </a:endParaRPr>
          </a:p>
        </p:txBody>
      </p:sp>
      <p:sp>
        <p:nvSpPr>
          <p:cNvPr id="11" name="文本框 10"/>
          <p:cNvSpPr txBox="1"/>
          <p:nvPr/>
        </p:nvSpPr>
        <p:spPr>
          <a:xfrm>
            <a:off x="1324610" y="1978025"/>
            <a:ext cx="9752330" cy="3999865"/>
          </a:xfrm>
          <a:prstGeom prst="rect">
            <a:avLst/>
          </a:prstGeom>
          <a:noFill/>
        </p:spPr>
        <p:txBody>
          <a:bodyPr wrap="square" rtlCol="0">
            <a:spAutoFit/>
          </a:bodyPr>
          <a:lstStyle/>
          <a:p>
            <a:pPr indent="457200" algn="l" fontAlgn="auto">
              <a:lnSpc>
                <a:spcPct val="130000"/>
              </a:lnSpc>
              <a:spcBef>
                <a:spcPts val="0"/>
              </a:spcBef>
              <a:spcAft>
                <a:spcPts val="0"/>
              </a:spcAft>
            </a:pPr>
            <a:r>
              <a:rPr lang="en-US" altLang="zh-CN" sz="2000" dirty="0">
                <a:latin typeface="黑体" panose="02010609060101010101" charset="-122"/>
                <a:ea typeface="黑体" panose="02010609060101010101" charset="-122"/>
                <a:cs typeface="黑体" panose="02010609060101010101" charset="-122"/>
                <a:sym typeface="+mn-ea"/>
              </a:rPr>
              <a:t>中国特色社会主义进入新时代，人民美好生活需要日益广泛，不仅对物质文化生活提出了更高要求，而且在民主、法治、公平、正义、安全、环境等方面的要求日益增长。</a:t>
            </a:r>
            <a:endParaRPr lang="en-US" altLang="zh-CN" sz="2000" dirty="0">
              <a:latin typeface="黑体" panose="02010609060101010101" charset="-122"/>
              <a:ea typeface="黑体" panose="02010609060101010101" charset="-122"/>
              <a:cs typeface="黑体" panose="02010609060101010101" charset="-122"/>
              <a:sym typeface="+mn-ea"/>
            </a:endParaRPr>
          </a:p>
          <a:p>
            <a:pPr indent="457200" algn="l" fontAlgn="auto">
              <a:lnSpc>
                <a:spcPct val="130000"/>
              </a:lnSpc>
              <a:spcBef>
                <a:spcPts val="0"/>
              </a:spcBef>
              <a:spcAft>
                <a:spcPts val="0"/>
              </a:spcAft>
            </a:pPr>
            <a:r>
              <a:rPr lang="en-US" altLang="zh-CN" sz="2000" dirty="0">
                <a:latin typeface="黑体" panose="02010609060101010101" charset="-122"/>
                <a:ea typeface="黑体" panose="02010609060101010101" charset="-122"/>
                <a:cs typeface="黑体" panose="02010609060101010101" charset="-122"/>
                <a:sym typeface="+mn-ea"/>
              </a:rPr>
              <a:t>我们把生存权、发展权作为首要的基本人权，协调增进全体人民的经济、政治、社会、文化、环境权利，促进人的全面发展。</a:t>
            </a:r>
            <a:endParaRPr lang="en-US" altLang="zh-CN" sz="2000" dirty="0">
              <a:latin typeface="黑体" panose="02010609060101010101" charset="-122"/>
              <a:ea typeface="黑体" panose="02010609060101010101" charset="-122"/>
              <a:cs typeface="黑体" panose="02010609060101010101" charset="-122"/>
              <a:sym typeface="+mn-ea"/>
            </a:endParaRPr>
          </a:p>
          <a:p>
            <a:pPr indent="457200" algn="l" fontAlgn="auto">
              <a:lnSpc>
                <a:spcPct val="130000"/>
              </a:lnSpc>
              <a:spcBef>
                <a:spcPts val="0"/>
              </a:spcBef>
              <a:spcAft>
                <a:spcPts val="0"/>
              </a:spcAft>
            </a:pPr>
            <a:r>
              <a:rPr lang="en-US" altLang="zh-CN" sz="2000" dirty="0">
                <a:latin typeface="黑体" panose="02010609060101010101" charset="-122"/>
                <a:ea typeface="黑体" panose="02010609060101010101" charset="-122"/>
                <a:cs typeface="黑体" panose="02010609060101010101" charset="-122"/>
                <a:sym typeface="+mn-ea"/>
              </a:rPr>
              <a:t>人民幸福生活不是指一项或某几项权利，而是各项人权的高度统一；也不简单地指向个人幸福，而是个人幸福和社会幸福的统一。</a:t>
            </a:r>
            <a:endParaRPr lang="en-US" altLang="zh-CN" sz="2000" dirty="0">
              <a:latin typeface="黑体" panose="02010609060101010101" charset="-122"/>
              <a:ea typeface="黑体" panose="02010609060101010101" charset="-122"/>
              <a:cs typeface="黑体" panose="02010609060101010101" charset="-122"/>
              <a:sym typeface="+mn-ea"/>
            </a:endParaRPr>
          </a:p>
          <a:p>
            <a:pPr indent="457200" algn="l" fontAlgn="auto">
              <a:lnSpc>
                <a:spcPct val="130000"/>
              </a:lnSpc>
              <a:spcBef>
                <a:spcPts val="0"/>
              </a:spcBef>
              <a:spcAft>
                <a:spcPts val="0"/>
              </a:spcAft>
            </a:pPr>
            <a:r>
              <a:rPr lang="en-US" altLang="zh-CN" sz="2000" dirty="0">
                <a:latin typeface="黑体" panose="02010609060101010101" charset="-122"/>
                <a:ea typeface="黑体" panose="02010609060101010101" charset="-122"/>
                <a:cs typeface="黑体" panose="02010609060101010101" charset="-122"/>
                <a:sym typeface="+mn-ea"/>
              </a:rPr>
              <a:t>人民幸福生活是最大的人权，以“幸福”这一人类社会不懈追求的美好目标为标识，对人权概念进行新的凝炼和升华，使人权内涵更加深刻丰富。</a:t>
            </a:r>
            <a:endParaRPr lang="en-US" altLang="zh-CN" sz="2000" dirty="0">
              <a:latin typeface="黑体" panose="02010609060101010101" charset="-122"/>
              <a:ea typeface="黑体" panose="02010609060101010101" charset="-122"/>
              <a:cs typeface="黑体" panose="02010609060101010101" charset="-122"/>
              <a:sym typeface="+mn-ea"/>
            </a:endParaRPr>
          </a:p>
          <a:p>
            <a:pPr indent="457200" algn="r" fontAlgn="auto"/>
            <a:endParaRPr lang="en-US" altLang="zh-CN" sz="2000" dirty="0">
              <a:latin typeface="黑体" panose="02010609060101010101" charset="-122"/>
              <a:ea typeface="黑体" panose="02010609060101010101" charset="-122"/>
              <a:cs typeface="黑体" panose="02010609060101010101" charset="-122"/>
              <a:sym typeface="+mn-ea"/>
            </a:endParaRPr>
          </a:p>
        </p:txBody>
      </p:sp>
      <p:cxnSp>
        <p:nvCxnSpPr>
          <p:cNvPr id="8" name="直接连接符 7"/>
          <p:cNvCxnSpPr/>
          <p:nvPr/>
        </p:nvCxnSpPr>
        <p:spPr>
          <a:xfrm>
            <a:off x="6308041" y="5857394"/>
            <a:ext cx="4996180" cy="0"/>
          </a:xfrm>
          <a:prstGeom prst="line">
            <a:avLst/>
          </a:prstGeom>
          <a:noFill/>
          <a:ln w="6350" cap="flat" cmpd="sng" algn="ctr">
            <a:solidFill>
              <a:srgbClr val="C00000"/>
            </a:solidFill>
            <a:prstDash val="solid"/>
            <a:miter lim="800000"/>
          </a:ln>
          <a:effectLst/>
        </p:spPr>
      </p:cxnSp>
      <p:sp>
        <p:nvSpPr>
          <p:cNvPr id="13" name="文本框 12"/>
          <p:cNvSpPr txBox="1"/>
          <p:nvPr/>
        </p:nvSpPr>
        <p:spPr>
          <a:xfrm>
            <a:off x="1678364" y="49369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3" name="矩形 2"/>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 calcmode="lin" valueType="num">
                                      <p:cBhvr additive="base">
                                        <p:cTn id="26"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additive="base">
                                        <p:cTn id="32"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33" dur="500"/>
                                        <p:tgtEl>
                                          <p:spTgt spid="11">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 calcmode="lin" valueType="num">
                                      <p:cBhvr additive="base">
                                        <p:cTn id="38"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39" dur="500"/>
                                        <p:tgtEl>
                                          <p:spTgt spid="11">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 calcmode="lin" valueType="num">
                                      <p:cBhvr additive="base">
                                        <p:cTn id="44" dur="500"/>
                                        <p:tgtEl>
                                          <p:spTgt spid="11">
                                            <p:txEl>
                                              <p:pRg st="3" end="3"/>
                                            </p:txEl>
                                          </p:spTgt>
                                        </p:tgtEl>
                                        <p:attrNameLst>
                                          <p:attrName>ppt_y</p:attrName>
                                        </p:attrNameLst>
                                      </p:cBhvr>
                                      <p:tavLst>
                                        <p:tav tm="0">
                                          <p:val>
                                            <p:strVal val="#ppt_y+#ppt_h*1.125000"/>
                                          </p:val>
                                        </p:tav>
                                        <p:tav tm="100000">
                                          <p:val>
                                            <p:strVal val="#ppt_y"/>
                                          </p:val>
                                        </p:tav>
                                      </p:tavLst>
                                    </p:anim>
                                    <p:animEffect transition="in" filter="wipe(up)">
                                      <p:cBhvr>
                                        <p:cTn id="45"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itds8"/>
          <p:cNvSpPr txBox="1"/>
          <p:nvPr/>
        </p:nvSpPr>
        <p:spPr>
          <a:xfrm>
            <a:off x="1424940" y="5478145"/>
            <a:ext cx="4123690" cy="53403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rPr>
              <a:t>人民关心的社会热点问题</a:t>
            </a:r>
            <a:endPar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endParaRPr>
          </a:p>
        </p:txBody>
      </p:sp>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4" name="直接连接符 3"/>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5" name="矩形 14"/>
          <p:cNvSpPr/>
          <p:nvPr/>
        </p:nvSpPr>
        <p:spPr>
          <a:xfrm>
            <a:off x="1724660" y="1243965"/>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1724784" y="17969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955610" y="1250053"/>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2015</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16" name="矩形 15"/>
          <p:cNvSpPr/>
          <p:nvPr/>
        </p:nvSpPr>
        <p:spPr>
          <a:xfrm>
            <a:off x="2656427" y="176392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2" name="矩形 31"/>
          <p:cNvSpPr/>
          <p:nvPr/>
        </p:nvSpPr>
        <p:spPr>
          <a:xfrm>
            <a:off x="1994535" y="1823085"/>
            <a:ext cx="1654810" cy="3337560"/>
          </a:xfrm>
          <a:prstGeom prst="rect">
            <a:avLst/>
          </a:prstGeom>
        </p:spPr>
        <p:txBody>
          <a:bodyPr wrap="square">
            <a:spAutoFit/>
          </a:bodyPr>
          <a:lstStyle/>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收入分配</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反腐倡廉</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经济新常态</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食药安全</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简政放权</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从严治党</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环境治理</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教育改革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p:txBody>
      </p:sp>
      <p:sp>
        <p:nvSpPr>
          <p:cNvPr id="33" name="矩形 32"/>
          <p:cNvSpPr/>
          <p:nvPr/>
        </p:nvSpPr>
        <p:spPr>
          <a:xfrm>
            <a:off x="5148580" y="12395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34" name="直接连接符 33"/>
          <p:cNvCxnSpPr/>
          <p:nvPr/>
        </p:nvCxnSpPr>
        <p:spPr>
          <a:xfrm>
            <a:off x="5148704" y="1792497"/>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357940" y="1245608"/>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2016</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36" name="矩形 35"/>
          <p:cNvSpPr/>
          <p:nvPr/>
        </p:nvSpPr>
        <p:spPr>
          <a:xfrm>
            <a:off x="6075267" y="1762018"/>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7" name="矩形 36"/>
          <p:cNvSpPr/>
          <p:nvPr/>
        </p:nvSpPr>
        <p:spPr>
          <a:xfrm>
            <a:off x="5611495" y="1818640"/>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社会保障</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居民收入</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医疗改革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反腐倡廉</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教育改革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住房改革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环境治理</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司法改革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p:txBody>
      </p:sp>
      <p:grpSp>
        <p:nvGrpSpPr>
          <p:cNvPr id="18" name="Aitds9"/>
          <p:cNvGrpSpPr>
            <a:grpSpLocks noChangeAspect="1"/>
          </p:cNvGrpSpPr>
          <p:nvPr>
            <p:custDataLst>
              <p:tags r:id="rId1"/>
            </p:custDataLst>
          </p:nvPr>
        </p:nvGrpSpPr>
        <p:grpSpPr bwMode="auto">
          <a:xfrm>
            <a:off x="350485" y="5321056"/>
            <a:ext cx="868672" cy="1052488"/>
            <a:chOff x="371" y="2264"/>
            <a:chExt cx="1391" cy="1685"/>
          </a:xfrm>
        </p:grpSpPr>
        <p:sp>
          <p:nvSpPr>
            <p:cNvPr id="19" name="Aitds9-1"/>
            <p:cNvSpPr>
              <a:spLocks noChangeAspect="1" noChangeArrowheads="1" noTextEdit="1"/>
            </p:cNvSpPr>
            <p:nvPr>
              <p:custDataLst>
                <p:tags r:id="rId2"/>
              </p:custDataLst>
            </p:nvPr>
          </p:nvSpPr>
          <p:spPr bwMode="auto">
            <a:xfrm>
              <a:off x="371" y="2264"/>
              <a:ext cx="1360"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0" name="Aitds9-2"/>
            <p:cNvSpPr>
              <a:spLocks noEditPoints="1"/>
            </p:cNvSpPr>
            <p:nvPr>
              <p:custDataLst>
                <p:tags r:id="rId3"/>
              </p:custDataLst>
            </p:nvPr>
          </p:nvSpPr>
          <p:spPr bwMode="auto">
            <a:xfrm>
              <a:off x="1062" y="3249"/>
              <a:ext cx="700" cy="700"/>
            </a:xfrm>
            <a:custGeom>
              <a:avLst/>
              <a:gdLst>
                <a:gd name="T0" fmla="*/ 577 w 295"/>
                <a:gd name="T1" fmla="*/ 123 h 295"/>
                <a:gd name="T2" fmla="*/ 126 w 295"/>
                <a:gd name="T3" fmla="*/ 123 h 295"/>
                <a:gd name="T4" fmla="*/ 126 w 295"/>
                <a:gd name="T5" fmla="*/ 574 h 295"/>
                <a:gd name="T6" fmla="*/ 577 w 295"/>
                <a:gd name="T7" fmla="*/ 574 h 295"/>
                <a:gd name="T8" fmla="*/ 577 w 295"/>
                <a:gd name="T9" fmla="*/ 123 h 295"/>
                <a:gd name="T10" fmla="*/ 520 w 295"/>
                <a:gd name="T11" fmla="*/ 517 h 295"/>
                <a:gd name="T12" fmla="*/ 183 w 295"/>
                <a:gd name="T13" fmla="*/ 517 h 295"/>
                <a:gd name="T14" fmla="*/ 183 w 295"/>
                <a:gd name="T15" fmla="*/ 180 h 295"/>
                <a:gd name="T16" fmla="*/ 520 w 295"/>
                <a:gd name="T17" fmla="*/ 180 h 295"/>
                <a:gd name="T18" fmla="*/ 520 w 295"/>
                <a:gd name="T19" fmla="*/ 517 h 2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295">
                  <a:moveTo>
                    <a:pt x="243" y="52"/>
                  </a:moveTo>
                  <a:cubicBezTo>
                    <a:pt x="191" y="0"/>
                    <a:pt x="105" y="0"/>
                    <a:pt x="53" y="52"/>
                  </a:cubicBezTo>
                  <a:cubicBezTo>
                    <a:pt x="0" y="104"/>
                    <a:pt x="0" y="190"/>
                    <a:pt x="53" y="242"/>
                  </a:cubicBezTo>
                  <a:cubicBezTo>
                    <a:pt x="105" y="295"/>
                    <a:pt x="191" y="295"/>
                    <a:pt x="243" y="242"/>
                  </a:cubicBezTo>
                  <a:cubicBezTo>
                    <a:pt x="295" y="190"/>
                    <a:pt x="295" y="104"/>
                    <a:pt x="243" y="52"/>
                  </a:cubicBezTo>
                  <a:close/>
                  <a:moveTo>
                    <a:pt x="219" y="218"/>
                  </a:moveTo>
                  <a:cubicBezTo>
                    <a:pt x="180" y="258"/>
                    <a:pt x="116" y="258"/>
                    <a:pt x="77" y="218"/>
                  </a:cubicBezTo>
                  <a:cubicBezTo>
                    <a:pt x="37" y="179"/>
                    <a:pt x="37" y="115"/>
                    <a:pt x="77" y="76"/>
                  </a:cubicBezTo>
                  <a:cubicBezTo>
                    <a:pt x="116" y="36"/>
                    <a:pt x="180" y="36"/>
                    <a:pt x="219" y="76"/>
                  </a:cubicBezTo>
                  <a:cubicBezTo>
                    <a:pt x="258" y="115"/>
                    <a:pt x="258" y="179"/>
                    <a:pt x="219" y="2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1" name="Aitds9-3"/>
            <p:cNvSpPr/>
            <p:nvPr>
              <p:custDataLst>
                <p:tags r:id="rId4"/>
              </p:custDataLst>
            </p:nvPr>
          </p:nvSpPr>
          <p:spPr bwMode="auto">
            <a:xfrm>
              <a:off x="933" y="2990"/>
              <a:ext cx="119" cy="114"/>
            </a:xfrm>
            <a:custGeom>
              <a:avLst/>
              <a:gdLst>
                <a:gd name="T0" fmla="*/ 0 w 50"/>
                <a:gd name="T1" fmla="*/ 43 h 48"/>
                <a:gd name="T2" fmla="*/ 60 w 50"/>
                <a:gd name="T3" fmla="*/ 114 h 48"/>
                <a:gd name="T4" fmla="*/ 119 w 50"/>
                <a:gd name="T5" fmla="*/ 36 h 48"/>
                <a:gd name="T6" fmla="*/ 60 w 50"/>
                <a:gd name="T7" fmla="*/ 0 h 48"/>
                <a:gd name="T8" fmla="*/ 0 w 50"/>
                <a:gd name="T9" fmla="*/ 4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0" y="18"/>
                  </a:moveTo>
                  <a:cubicBezTo>
                    <a:pt x="0" y="23"/>
                    <a:pt x="16" y="48"/>
                    <a:pt x="25" y="48"/>
                  </a:cubicBezTo>
                  <a:cubicBezTo>
                    <a:pt x="34" y="48"/>
                    <a:pt x="50" y="21"/>
                    <a:pt x="50" y="15"/>
                  </a:cubicBezTo>
                  <a:cubicBezTo>
                    <a:pt x="25" y="0"/>
                    <a:pt x="25" y="0"/>
                    <a:pt x="25" y="0"/>
                  </a:cubicBezTo>
                  <a:cubicBezTo>
                    <a:pt x="25" y="0"/>
                    <a:pt x="0" y="16"/>
                    <a:pt x="0" y="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2" name="Aitds9-4"/>
            <p:cNvSpPr>
              <a:spLocks noEditPoints="1"/>
            </p:cNvSpPr>
            <p:nvPr>
              <p:custDataLst>
                <p:tags r:id="rId5"/>
              </p:custDataLst>
            </p:nvPr>
          </p:nvSpPr>
          <p:spPr bwMode="auto">
            <a:xfrm>
              <a:off x="684" y="2266"/>
              <a:ext cx="601" cy="705"/>
            </a:xfrm>
            <a:custGeom>
              <a:avLst/>
              <a:gdLst>
                <a:gd name="T0" fmla="*/ 7 w 253"/>
                <a:gd name="T1" fmla="*/ 401 h 297"/>
                <a:gd name="T2" fmla="*/ 36 w 253"/>
                <a:gd name="T3" fmla="*/ 444 h 297"/>
                <a:gd name="T4" fmla="*/ 302 w 253"/>
                <a:gd name="T5" fmla="*/ 705 h 297"/>
                <a:gd name="T6" fmla="*/ 568 w 253"/>
                <a:gd name="T7" fmla="*/ 442 h 297"/>
                <a:gd name="T8" fmla="*/ 596 w 253"/>
                <a:gd name="T9" fmla="*/ 401 h 297"/>
                <a:gd name="T10" fmla="*/ 587 w 253"/>
                <a:gd name="T11" fmla="*/ 354 h 297"/>
                <a:gd name="T12" fmla="*/ 587 w 253"/>
                <a:gd name="T13" fmla="*/ 339 h 297"/>
                <a:gd name="T14" fmla="*/ 591 w 253"/>
                <a:gd name="T15" fmla="*/ 316 h 297"/>
                <a:gd name="T16" fmla="*/ 311 w 253"/>
                <a:gd name="T17" fmla="*/ 0 h 297"/>
                <a:gd name="T18" fmla="*/ 12 w 253"/>
                <a:gd name="T19" fmla="*/ 304 h 297"/>
                <a:gd name="T20" fmla="*/ 14 w 253"/>
                <a:gd name="T21" fmla="*/ 330 h 297"/>
                <a:gd name="T22" fmla="*/ 17 w 253"/>
                <a:gd name="T23" fmla="*/ 356 h 297"/>
                <a:gd name="T24" fmla="*/ 7 w 253"/>
                <a:gd name="T25" fmla="*/ 401 h 297"/>
                <a:gd name="T26" fmla="*/ 45 w 253"/>
                <a:gd name="T27" fmla="*/ 325 h 297"/>
                <a:gd name="T28" fmla="*/ 247 w 253"/>
                <a:gd name="T29" fmla="*/ 294 h 297"/>
                <a:gd name="T30" fmla="*/ 373 w 253"/>
                <a:gd name="T31" fmla="*/ 235 h 297"/>
                <a:gd name="T32" fmla="*/ 470 w 253"/>
                <a:gd name="T33" fmla="*/ 294 h 297"/>
                <a:gd name="T34" fmla="*/ 553 w 253"/>
                <a:gd name="T35" fmla="*/ 320 h 297"/>
                <a:gd name="T36" fmla="*/ 546 w 253"/>
                <a:gd name="T37" fmla="*/ 385 h 297"/>
                <a:gd name="T38" fmla="*/ 544 w 253"/>
                <a:gd name="T39" fmla="*/ 392 h 297"/>
                <a:gd name="T40" fmla="*/ 544 w 253"/>
                <a:gd name="T41" fmla="*/ 411 h 297"/>
                <a:gd name="T42" fmla="*/ 539 w 253"/>
                <a:gd name="T43" fmla="*/ 449 h 297"/>
                <a:gd name="T44" fmla="*/ 302 w 253"/>
                <a:gd name="T45" fmla="*/ 679 h 297"/>
                <a:gd name="T46" fmla="*/ 71 w 253"/>
                <a:gd name="T47" fmla="*/ 470 h 297"/>
                <a:gd name="T48" fmla="*/ 45 w 253"/>
                <a:gd name="T49" fmla="*/ 325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3" h="297">
                  <a:moveTo>
                    <a:pt x="3" y="169"/>
                  </a:moveTo>
                  <a:cubicBezTo>
                    <a:pt x="5" y="179"/>
                    <a:pt x="10" y="186"/>
                    <a:pt x="15" y="187"/>
                  </a:cubicBezTo>
                  <a:cubicBezTo>
                    <a:pt x="35" y="250"/>
                    <a:pt x="80" y="297"/>
                    <a:pt x="127" y="297"/>
                  </a:cubicBezTo>
                  <a:cubicBezTo>
                    <a:pt x="176" y="297"/>
                    <a:pt x="220" y="252"/>
                    <a:pt x="239" y="186"/>
                  </a:cubicBezTo>
                  <a:cubicBezTo>
                    <a:pt x="244" y="185"/>
                    <a:pt x="249" y="178"/>
                    <a:pt x="251" y="169"/>
                  </a:cubicBezTo>
                  <a:cubicBezTo>
                    <a:pt x="252" y="160"/>
                    <a:pt x="250" y="152"/>
                    <a:pt x="247" y="149"/>
                  </a:cubicBezTo>
                  <a:cubicBezTo>
                    <a:pt x="247" y="147"/>
                    <a:pt x="247" y="145"/>
                    <a:pt x="247" y="143"/>
                  </a:cubicBezTo>
                  <a:cubicBezTo>
                    <a:pt x="248" y="139"/>
                    <a:pt x="249" y="136"/>
                    <a:pt x="249" y="133"/>
                  </a:cubicBezTo>
                  <a:cubicBezTo>
                    <a:pt x="253" y="74"/>
                    <a:pt x="225" y="0"/>
                    <a:pt x="131" y="0"/>
                  </a:cubicBezTo>
                  <a:cubicBezTo>
                    <a:pt x="38" y="0"/>
                    <a:pt x="0" y="60"/>
                    <a:pt x="5" y="128"/>
                  </a:cubicBezTo>
                  <a:cubicBezTo>
                    <a:pt x="5" y="131"/>
                    <a:pt x="5" y="135"/>
                    <a:pt x="6" y="139"/>
                  </a:cubicBezTo>
                  <a:cubicBezTo>
                    <a:pt x="6" y="142"/>
                    <a:pt x="6" y="146"/>
                    <a:pt x="7" y="150"/>
                  </a:cubicBezTo>
                  <a:cubicBezTo>
                    <a:pt x="3" y="153"/>
                    <a:pt x="1" y="161"/>
                    <a:pt x="3" y="169"/>
                  </a:cubicBezTo>
                  <a:close/>
                  <a:moveTo>
                    <a:pt x="19" y="137"/>
                  </a:moveTo>
                  <a:cubicBezTo>
                    <a:pt x="36" y="141"/>
                    <a:pt x="80" y="139"/>
                    <a:pt x="104" y="124"/>
                  </a:cubicBezTo>
                  <a:cubicBezTo>
                    <a:pt x="129" y="109"/>
                    <a:pt x="157" y="99"/>
                    <a:pt x="157" y="99"/>
                  </a:cubicBezTo>
                  <a:cubicBezTo>
                    <a:pt x="157" y="99"/>
                    <a:pt x="165" y="109"/>
                    <a:pt x="198" y="124"/>
                  </a:cubicBezTo>
                  <a:cubicBezTo>
                    <a:pt x="211" y="130"/>
                    <a:pt x="223" y="134"/>
                    <a:pt x="233" y="135"/>
                  </a:cubicBezTo>
                  <a:cubicBezTo>
                    <a:pt x="234" y="135"/>
                    <a:pt x="232" y="148"/>
                    <a:pt x="230" y="162"/>
                  </a:cubicBezTo>
                  <a:cubicBezTo>
                    <a:pt x="230" y="163"/>
                    <a:pt x="230" y="164"/>
                    <a:pt x="229" y="165"/>
                  </a:cubicBezTo>
                  <a:cubicBezTo>
                    <a:pt x="229" y="168"/>
                    <a:pt x="229" y="170"/>
                    <a:pt x="229" y="173"/>
                  </a:cubicBezTo>
                  <a:cubicBezTo>
                    <a:pt x="228" y="179"/>
                    <a:pt x="228" y="184"/>
                    <a:pt x="227" y="189"/>
                  </a:cubicBezTo>
                  <a:cubicBezTo>
                    <a:pt x="209" y="247"/>
                    <a:pt x="170" y="286"/>
                    <a:pt x="127" y="286"/>
                  </a:cubicBezTo>
                  <a:cubicBezTo>
                    <a:pt x="89" y="286"/>
                    <a:pt x="51" y="249"/>
                    <a:pt x="30" y="198"/>
                  </a:cubicBezTo>
                  <a:cubicBezTo>
                    <a:pt x="29" y="182"/>
                    <a:pt x="18" y="136"/>
                    <a:pt x="19" y="137"/>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3" name="Aitds9-5"/>
            <p:cNvSpPr/>
            <p:nvPr>
              <p:custDataLst>
                <p:tags r:id="rId6"/>
              </p:custDataLst>
            </p:nvPr>
          </p:nvSpPr>
          <p:spPr bwMode="auto">
            <a:xfrm>
              <a:off x="373" y="2931"/>
              <a:ext cx="1170" cy="771"/>
            </a:xfrm>
            <a:custGeom>
              <a:avLst/>
              <a:gdLst>
                <a:gd name="T0" fmla="*/ 776 w 493"/>
                <a:gd name="T1" fmla="*/ 403 h 325"/>
                <a:gd name="T2" fmla="*/ 1170 w 493"/>
                <a:gd name="T3" fmla="*/ 318 h 325"/>
                <a:gd name="T4" fmla="*/ 1106 w 493"/>
                <a:gd name="T5" fmla="*/ 218 h 325"/>
                <a:gd name="T6" fmla="*/ 764 w 493"/>
                <a:gd name="T7" fmla="*/ 0 h 325"/>
                <a:gd name="T8" fmla="*/ 719 w 493"/>
                <a:gd name="T9" fmla="*/ 69 h 325"/>
                <a:gd name="T10" fmla="*/ 764 w 493"/>
                <a:gd name="T11" fmla="*/ 78 h 325"/>
                <a:gd name="T12" fmla="*/ 655 w 493"/>
                <a:gd name="T13" fmla="*/ 408 h 325"/>
                <a:gd name="T14" fmla="*/ 641 w 493"/>
                <a:gd name="T15" fmla="*/ 176 h 325"/>
                <a:gd name="T16" fmla="*/ 619 w 493"/>
                <a:gd name="T17" fmla="*/ 185 h 325"/>
                <a:gd name="T18" fmla="*/ 596 w 493"/>
                <a:gd name="T19" fmla="*/ 176 h 325"/>
                <a:gd name="T20" fmla="*/ 579 w 493"/>
                <a:gd name="T21" fmla="*/ 420 h 325"/>
                <a:gd name="T22" fmla="*/ 470 w 493"/>
                <a:gd name="T23" fmla="*/ 81 h 325"/>
                <a:gd name="T24" fmla="*/ 520 w 493"/>
                <a:gd name="T25" fmla="*/ 69 h 325"/>
                <a:gd name="T26" fmla="*/ 477 w 493"/>
                <a:gd name="T27" fmla="*/ 2 h 325"/>
                <a:gd name="T28" fmla="*/ 131 w 493"/>
                <a:gd name="T29" fmla="*/ 218 h 325"/>
                <a:gd name="T30" fmla="*/ 0 w 493"/>
                <a:gd name="T31" fmla="*/ 591 h 325"/>
                <a:gd name="T32" fmla="*/ 0 w 493"/>
                <a:gd name="T33" fmla="*/ 603 h 325"/>
                <a:gd name="T34" fmla="*/ 7 w 493"/>
                <a:gd name="T35" fmla="*/ 610 h 325"/>
                <a:gd name="T36" fmla="*/ 235 w 493"/>
                <a:gd name="T37" fmla="*/ 709 h 325"/>
                <a:gd name="T38" fmla="*/ 249 w 493"/>
                <a:gd name="T39" fmla="*/ 709 h 325"/>
                <a:gd name="T40" fmla="*/ 446 w 493"/>
                <a:gd name="T41" fmla="*/ 771 h 325"/>
                <a:gd name="T42" fmla="*/ 681 w 493"/>
                <a:gd name="T43" fmla="*/ 771 h 325"/>
                <a:gd name="T44" fmla="*/ 776 w 493"/>
                <a:gd name="T45" fmla="*/ 403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3" h="325">
                  <a:moveTo>
                    <a:pt x="327" y="170"/>
                  </a:moveTo>
                  <a:cubicBezTo>
                    <a:pt x="372" y="125"/>
                    <a:pt x="437" y="113"/>
                    <a:pt x="493" y="134"/>
                  </a:cubicBezTo>
                  <a:cubicBezTo>
                    <a:pt x="486" y="120"/>
                    <a:pt x="477" y="105"/>
                    <a:pt x="466" y="92"/>
                  </a:cubicBezTo>
                  <a:cubicBezTo>
                    <a:pt x="439" y="55"/>
                    <a:pt x="397" y="14"/>
                    <a:pt x="322" y="0"/>
                  </a:cubicBezTo>
                  <a:cubicBezTo>
                    <a:pt x="303" y="29"/>
                    <a:pt x="303" y="29"/>
                    <a:pt x="303" y="29"/>
                  </a:cubicBezTo>
                  <a:cubicBezTo>
                    <a:pt x="310" y="30"/>
                    <a:pt x="316" y="32"/>
                    <a:pt x="322" y="33"/>
                  </a:cubicBezTo>
                  <a:cubicBezTo>
                    <a:pt x="276" y="172"/>
                    <a:pt x="276" y="172"/>
                    <a:pt x="276" y="172"/>
                  </a:cubicBezTo>
                  <a:cubicBezTo>
                    <a:pt x="270" y="74"/>
                    <a:pt x="270" y="74"/>
                    <a:pt x="270" y="74"/>
                  </a:cubicBezTo>
                  <a:cubicBezTo>
                    <a:pt x="267" y="77"/>
                    <a:pt x="264" y="78"/>
                    <a:pt x="261" y="78"/>
                  </a:cubicBezTo>
                  <a:cubicBezTo>
                    <a:pt x="258" y="78"/>
                    <a:pt x="255" y="77"/>
                    <a:pt x="251" y="74"/>
                  </a:cubicBezTo>
                  <a:cubicBezTo>
                    <a:pt x="244" y="177"/>
                    <a:pt x="244" y="177"/>
                    <a:pt x="244" y="177"/>
                  </a:cubicBezTo>
                  <a:cubicBezTo>
                    <a:pt x="198" y="34"/>
                    <a:pt x="198" y="34"/>
                    <a:pt x="198" y="34"/>
                  </a:cubicBezTo>
                  <a:cubicBezTo>
                    <a:pt x="205" y="32"/>
                    <a:pt x="212" y="30"/>
                    <a:pt x="219" y="29"/>
                  </a:cubicBezTo>
                  <a:cubicBezTo>
                    <a:pt x="201" y="1"/>
                    <a:pt x="201" y="1"/>
                    <a:pt x="201" y="1"/>
                  </a:cubicBezTo>
                  <a:cubicBezTo>
                    <a:pt x="122" y="14"/>
                    <a:pt x="83" y="55"/>
                    <a:pt x="55" y="92"/>
                  </a:cubicBezTo>
                  <a:cubicBezTo>
                    <a:pt x="15" y="145"/>
                    <a:pt x="0" y="208"/>
                    <a:pt x="0" y="249"/>
                  </a:cubicBezTo>
                  <a:cubicBezTo>
                    <a:pt x="0" y="254"/>
                    <a:pt x="0" y="254"/>
                    <a:pt x="0" y="254"/>
                  </a:cubicBezTo>
                  <a:cubicBezTo>
                    <a:pt x="3" y="257"/>
                    <a:pt x="3" y="257"/>
                    <a:pt x="3" y="257"/>
                  </a:cubicBezTo>
                  <a:cubicBezTo>
                    <a:pt x="30" y="294"/>
                    <a:pt x="75" y="299"/>
                    <a:pt x="99" y="299"/>
                  </a:cubicBezTo>
                  <a:cubicBezTo>
                    <a:pt x="101" y="299"/>
                    <a:pt x="104" y="299"/>
                    <a:pt x="105" y="299"/>
                  </a:cubicBezTo>
                  <a:cubicBezTo>
                    <a:pt x="124" y="314"/>
                    <a:pt x="157" y="321"/>
                    <a:pt x="188" y="325"/>
                  </a:cubicBezTo>
                  <a:cubicBezTo>
                    <a:pt x="287" y="325"/>
                    <a:pt x="287" y="325"/>
                    <a:pt x="287" y="325"/>
                  </a:cubicBezTo>
                  <a:cubicBezTo>
                    <a:pt x="272" y="272"/>
                    <a:pt x="285" y="212"/>
                    <a:pt x="327" y="170"/>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38" name="矩形 37"/>
          <p:cNvSpPr/>
          <p:nvPr/>
        </p:nvSpPr>
        <p:spPr>
          <a:xfrm>
            <a:off x="8418830" y="12522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39" name="直接连接符 38"/>
          <p:cNvCxnSpPr/>
          <p:nvPr/>
        </p:nvCxnSpPr>
        <p:spPr>
          <a:xfrm>
            <a:off x="8424034" y="18096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644065" y="1262753"/>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2017</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41" name="矩形 40"/>
          <p:cNvSpPr/>
          <p:nvPr/>
        </p:nvSpPr>
        <p:spPr>
          <a:xfrm>
            <a:off x="9350597" y="17791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2" name="矩形 41"/>
          <p:cNvSpPr/>
          <p:nvPr/>
        </p:nvSpPr>
        <p:spPr>
          <a:xfrm>
            <a:off x="8897620" y="1835785"/>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反腐倡廉</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社会保障</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医疗改革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就业收入</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教育公平</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环境保护</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住房改革</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依法治国</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360"/>
                                          </p:val>
                                        </p:tav>
                                        <p:tav tm="100000">
                                          <p:val>
                                            <p:fltVal val="0"/>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ppt_x</p:attrName>
                                        </p:attrNameLst>
                                      </p:cBhvr>
                                      <p:tavLst>
                                        <p:tav tm="0">
                                          <p:val>
                                            <p:strVal val="#ppt_x-.2"/>
                                          </p:val>
                                        </p:tav>
                                        <p:tav tm="100000">
                                          <p:val>
                                            <p:strVal val="#ppt_x"/>
                                          </p:val>
                                        </p:tav>
                                      </p:tavLst>
                                    </p:anim>
                                    <p:anim calcmode="lin" valueType="num">
                                      <p:cBhvr>
                                        <p:cTn id="43"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animEffect transition="in" filter="fade">
                                      <p:cBhvr>
                                        <p:cTn id="56" dur="500"/>
                                        <p:tgtEl>
                                          <p:spTgt spid="3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Effect transition="in" filter="fade">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29"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1000" fill="hold"/>
                                        <p:tgtEl>
                                          <p:spTgt spid="37"/>
                                        </p:tgtEl>
                                        <p:attrNameLst>
                                          <p:attrName>ppt_x</p:attrName>
                                        </p:attrNameLst>
                                      </p:cBhvr>
                                      <p:tavLst>
                                        <p:tav tm="0">
                                          <p:val>
                                            <p:strVal val="#ppt_x-.2"/>
                                          </p:val>
                                        </p:tav>
                                        <p:tav tm="100000">
                                          <p:val>
                                            <p:strVal val="#ppt_x"/>
                                          </p:val>
                                        </p:tav>
                                      </p:tavLst>
                                    </p:anim>
                                    <p:anim calcmode="lin" valueType="num">
                                      <p:cBhvr>
                                        <p:cTn id="67" dur="1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68" dur="10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strips(downLeft)">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9" presetClass="entr" presetSubtype="0" fill="hold" grpId="0" nodeType="click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1000" fill="hold"/>
                                        <p:tgtEl>
                                          <p:spTgt spid="42"/>
                                        </p:tgtEl>
                                        <p:attrNameLst>
                                          <p:attrName>ppt_x</p:attrName>
                                        </p:attrNameLst>
                                      </p:cBhvr>
                                      <p:tavLst>
                                        <p:tav tm="0">
                                          <p:val>
                                            <p:strVal val="#ppt_x-.2"/>
                                          </p:val>
                                        </p:tav>
                                        <p:tav tm="100000">
                                          <p:val>
                                            <p:strVal val="#ppt_x"/>
                                          </p:val>
                                        </p:tav>
                                      </p:tavLst>
                                    </p:anim>
                                    <p:anim calcmode="lin" valueType="num">
                                      <p:cBhvr>
                                        <p:cTn id="91" dur="1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9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P spid="15" grpId="0" animBg="1"/>
      <p:bldP spid="14" grpId="0"/>
      <p:bldP spid="16" grpId="0" animBg="1"/>
      <p:bldP spid="32" grpId="0"/>
      <p:bldP spid="33" grpId="0" animBg="1"/>
      <p:bldP spid="33" grpId="1" animBg="1"/>
      <p:bldP spid="35" grpId="0"/>
      <p:bldP spid="35" grpId="1"/>
      <p:bldP spid="36" grpId="0" animBg="1"/>
      <p:bldP spid="36" grpId="1" animBg="1"/>
      <p:bldP spid="37" grpId="0"/>
      <p:bldP spid="37" grpId="1"/>
      <p:bldP spid="38" grpId="0" animBg="1"/>
      <p:bldP spid="38" grpId="1" animBg="1"/>
      <p:bldP spid="40" grpId="0"/>
      <p:bldP spid="40" grpId="1"/>
      <p:bldP spid="41" grpId="0" animBg="1"/>
      <p:bldP spid="41" grpId="1" animBg="1"/>
      <p:bldP spid="42" grpId="0"/>
      <p:bldP spid="4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itds8"/>
          <p:cNvSpPr txBox="1"/>
          <p:nvPr/>
        </p:nvSpPr>
        <p:spPr>
          <a:xfrm>
            <a:off x="1424940" y="5478145"/>
            <a:ext cx="4123690" cy="53403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rPr>
              <a:t>人民关心的社会热点问题</a:t>
            </a:r>
            <a:endPar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endParaRPr>
          </a:p>
        </p:txBody>
      </p:sp>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4" name="直接连接符 3"/>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5" name="矩形 14"/>
          <p:cNvSpPr/>
          <p:nvPr/>
        </p:nvSpPr>
        <p:spPr>
          <a:xfrm>
            <a:off x="1724660" y="1243965"/>
            <a:ext cx="2203450" cy="3921125"/>
          </a:xfrm>
          <a:prstGeom prst="rect">
            <a:avLst/>
          </a:prstGeom>
          <a:solidFill>
            <a:schemeClr val="bg1"/>
          </a:solidFill>
          <a:ln w="19050"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9" name="直接连接符 8"/>
          <p:cNvCxnSpPr/>
          <p:nvPr/>
        </p:nvCxnSpPr>
        <p:spPr>
          <a:xfrm>
            <a:off x="1724784" y="17969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982915" y="1297678"/>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2019</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16" name="矩形 15"/>
          <p:cNvSpPr/>
          <p:nvPr/>
        </p:nvSpPr>
        <p:spPr>
          <a:xfrm>
            <a:off x="2651347" y="17664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2" name="矩形 31"/>
          <p:cNvSpPr/>
          <p:nvPr/>
        </p:nvSpPr>
        <p:spPr>
          <a:xfrm>
            <a:off x="2085975" y="1823085"/>
            <a:ext cx="193421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正风反腐</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依法治国</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社会保障</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教育改革</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健康中国</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互联网</a:t>
            </a:r>
            <a:r>
              <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a:t>
            </a: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政务服务</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收入分配</a:t>
            </a:r>
            <a:endParaRPr lang="en-US" altLang="zh-CN"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rPr>
              <a:t>脱贫攻坚</a:t>
            </a:r>
            <a:endParaRPr lang="zh-CN" altLang="en-US" sz="1600"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楷体" panose="02010609060101010101" pitchFamily="49" charset="-122"/>
            </a:endParaRPr>
          </a:p>
        </p:txBody>
      </p:sp>
      <p:sp>
        <p:nvSpPr>
          <p:cNvPr id="33" name="矩形 32"/>
          <p:cNvSpPr/>
          <p:nvPr/>
        </p:nvSpPr>
        <p:spPr>
          <a:xfrm>
            <a:off x="5148580" y="12395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34" name="直接连接符 33"/>
          <p:cNvCxnSpPr/>
          <p:nvPr/>
        </p:nvCxnSpPr>
        <p:spPr>
          <a:xfrm>
            <a:off x="5148704" y="1792497"/>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368735" y="1302758"/>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2020</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36" name="矩形 35"/>
          <p:cNvSpPr/>
          <p:nvPr/>
        </p:nvSpPr>
        <p:spPr>
          <a:xfrm>
            <a:off x="6074632" y="177281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7" name="矩形 36"/>
          <p:cNvSpPr/>
          <p:nvPr/>
        </p:nvSpPr>
        <p:spPr>
          <a:xfrm>
            <a:off x="5622290" y="1818640"/>
            <a:ext cx="1499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正风反腐</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依法治国</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社会保障</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国家安全</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人民军队</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全面小康</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社会治理</a:t>
            </a:r>
            <a:endParaRPr lang="en-US" altLang="zh-CN"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rPr>
              <a:t>教育现代化</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p:txBody>
      </p:sp>
      <p:grpSp>
        <p:nvGrpSpPr>
          <p:cNvPr id="18" name="Aitds9"/>
          <p:cNvGrpSpPr>
            <a:grpSpLocks noChangeAspect="1"/>
          </p:cNvGrpSpPr>
          <p:nvPr>
            <p:custDataLst>
              <p:tags r:id="rId1"/>
            </p:custDataLst>
          </p:nvPr>
        </p:nvGrpSpPr>
        <p:grpSpPr bwMode="auto">
          <a:xfrm>
            <a:off x="350485" y="5321056"/>
            <a:ext cx="868672" cy="1052488"/>
            <a:chOff x="371" y="2264"/>
            <a:chExt cx="1391" cy="1685"/>
          </a:xfrm>
        </p:grpSpPr>
        <p:sp>
          <p:nvSpPr>
            <p:cNvPr id="19" name="Aitds9-1"/>
            <p:cNvSpPr>
              <a:spLocks noChangeAspect="1" noChangeArrowheads="1" noTextEdit="1"/>
            </p:cNvSpPr>
            <p:nvPr>
              <p:custDataLst>
                <p:tags r:id="rId2"/>
              </p:custDataLst>
            </p:nvPr>
          </p:nvSpPr>
          <p:spPr bwMode="auto">
            <a:xfrm>
              <a:off x="371" y="2264"/>
              <a:ext cx="1360"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0" name="Aitds9-2"/>
            <p:cNvSpPr>
              <a:spLocks noEditPoints="1"/>
            </p:cNvSpPr>
            <p:nvPr>
              <p:custDataLst>
                <p:tags r:id="rId3"/>
              </p:custDataLst>
            </p:nvPr>
          </p:nvSpPr>
          <p:spPr bwMode="auto">
            <a:xfrm>
              <a:off x="1062" y="3249"/>
              <a:ext cx="700" cy="700"/>
            </a:xfrm>
            <a:custGeom>
              <a:avLst/>
              <a:gdLst>
                <a:gd name="T0" fmla="*/ 577 w 295"/>
                <a:gd name="T1" fmla="*/ 123 h 295"/>
                <a:gd name="T2" fmla="*/ 126 w 295"/>
                <a:gd name="T3" fmla="*/ 123 h 295"/>
                <a:gd name="T4" fmla="*/ 126 w 295"/>
                <a:gd name="T5" fmla="*/ 574 h 295"/>
                <a:gd name="T6" fmla="*/ 577 w 295"/>
                <a:gd name="T7" fmla="*/ 574 h 295"/>
                <a:gd name="T8" fmla="*/ 577 w 295"/>
                <a:gd name="T9" fmla="*/ 123 h 295"/>
                <a:gd name="T10" fmla="*/ 520 w 295"/>
                <a:gd name="T11" fmla="*/ 517 h 295"/>
                <a:gd name="T12" fmla="*/ 183 w 295"/>
                <a:gd name="T13" fmla="*/ 517 h 295"/>
                <a:gd name="T14" fmla="*/ 183 w 295"/>
                <a:gd name="T15" fmla="*/ 180 h 295"/>
                <a:gd name="T16" fmla="*/ 520 w 295"/>
                <a:gd name="T17" fmla="*/ 180 h 295"/>
                <a:gd name="T18" fmla="*/ 520 w 295"/>
                <a:gd name="T19" fmla="*/ 517 h 2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295">
                  <a:moveTo>
                    <a:pt x="243" y="52"/>
                  </a:moveTo>
                  <a:cubicBezTo>
                    <a:pt x="191" y="0"/>
                    <a:pt x="105" y="0"/>
                    <a:pt x="53" y="52"/>
                  </a:cubicBezTo>
                  <a:cubicBezTo>
                    <a:pt x="0" y="104"/>
                    <a:pt x="0" y="190"/>
                    <a:pt x="53" y="242"/>
                  </a:cubicBezTo>
                  <a:cubicBezTo>
                    <a:pt x="105" y="295"/>
                    <a:pt x="191" y="295"/>
                    <a:pt x="243" y="242"/>
                  </a:cubicBezTo>
                  <a:cubicBezTo>
                    <a:pt x="295" y="190"/>
                    <a:pt x="295" y="104"/>
                    <a:pt x="243" y="52"/>
                  </a:cubicBezTo>
                  <a:close/>
                  <a:moveTo>
                    <a:pt x="219" y="218"/>
                  </a:moveTo>
                  <a:cubicBezTo>
                    <a:pt x="180" y="258"/>
                    <a:pt x="116" y="258"/>
                    <a:pt x="77" y="218"/>
                  </a:cubicBezTo>
                  <a:cubicBezTo>
                    <a:pt x="37" y="179"/>
                    <a:pt x="37" y="115"/>
                    <a:pt x="77" y="76"/>
                  </a:cubicBezTo>
                  <a:cubicBezTo>
                    <a:pt x="116" y="36"/>
                    <a:pt x="180" y="36"/>
                    <a:pt x="219" y="76"/>
                  </a:cubicBezTo>
                  <a:cubicBezTo>
                    <a:pt x="258" y="115"/>
                    <a:pt x="258" y="179"/>
                    <a:pt x="219" y="2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1" name="Aitds9-3"/>
            <p:cNvSpPr/>
            <p:nvPr>
              <p:custDataLst>
                <p:tags r:id="rId4"/>
              </p:custDataLst>
            </p:nvPr>
          </p:nvSpPr>
          <p:spPr bwMode="auto">
            <a:xfrm>
              <a:off x="933" y="2990"/>
              <a:ext cx="119" cy="114"/>
            </a:xfrm>
            <a:custGeom>
              <a:avLst/>
              <a:gdLst>
                <a:gd name="T0" fmla="*/ 0 w 50"/>
                <a:gd name="T1" fmla="*/ 43 h 48"/>
                <a:gd name="T2" fmla="*/ 60 w 50"/>
                <a:gd name="T3" fmla="*/ 114 h 48"/>
                <a:gd name="T4" fmla="*/ 119 w 50"/>
                <a:gd name="T5" fmla="*/ 36 h 48"/>
                <a:gd name="T6" fmla="*/ 60 w 50"/>
                <a:gd name="T7" fmla="*/ 0 h 48"/>
                <a:gd name="T8" fmla="*/ 0 w 50"/>
                <a:gd name="T9" fmla="*/ 4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0" y="18"/>
                  </a:moveTo>
                  <a:cubicBezTo>
                    <a:pt x="0" y="23"/>
                    <a:pt x="16" y="48"/>
                    <a:pt x="25" y="48"/>
                  </a:cubicBezTo>
                  <a:cubicBezTo>
                    <a:pt x="34" y="48"/>
                    <a:pt x="50" y="21"/>
                    <a:pt x="50" y="15"/>
                  </a:cubicBezTo>
                  <a:cubicBezTo>
                    <a:pt x="25" y="0"/>
                    <a:pt x="25" y="0"/>
                    <a:pt x="25" y="0"/>
                  </a:cubicBezTo>
                  <a:cubicBezTo>
                    <a:pt x="25" y="0"/>
                    <a:pt x="0" y="16"/>
                    <a:pt x="0" y="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2" name="Aitds9-4"/>
            <p:cNvSpPr>
              <a:spLocks noEditPoints="1"/>
            </p:cNvSpPr>
            <p:nvPr>
              <p:custDataLst>
                <p:tags r:id="rId5"/>
              </p:custDataLst>
            </p:nvPr>
          </p:nvSpPr>
          <p:spPr bwMode="auto">
            <a:xfrm>
              <a:off x="684" y="2266"/>
              <a:ext cx="601" cy="705"/>
            </a:xfrm>
            <a:custGeom>
              <a:avLst/>
              <a:gdLst>
                <a:gd name="T0" fmla="*/ 7 w 253"/>
                <a:gd name="T1" fmla="*/ 401 h 297"/>
                <a:gd name="T2" fmla="*/ 36 w 253"/>
                <a:gd name="T3" fmla="*/ 444 h 297"/>
                <a:gd name="T4" fmla="*/ 302 w 253"/>
                <a:gd name="T5" fmla="*/ 705 h 297"/>
                <a:gd name="T6" fmla="*/ 568 w 253"/>
                <a:gd name="T7" fmla="*/ 442 h 297"/>
                <a:gd name="T8" fmla="*/ 596 w 253"/>
                <a:gd name="T9" fmla="*/ 401 h 297"/>
                <a:gd name="T10" fmla="*/ 587 w 253"/>
                <a:gd name="T11" fmla="*/ 354 h 297"/>
                <a:gd name="T12" fmla="*/ 587 w 253"/>
                <a:gd name="T13" fmla="*/ 339 h 297"/>
                <a:gd name="T14" fmla="*/ 591 w 253"/>
                <a:gd name="T15" fmla="*/ 316 h 297"/>
                <a:gd name="T16" fmla="*/ 311 w 253"/>
                <a:gd name="T17" fmla="*/ 0 h 297"/>
                <a:gd name="T18" fmla="*/ 12 w 253"/>
                <a:gd name="T19" fmla="*/ 304 h 297"/>
                <a:gd name="T20" fmla="*/ 14 w 253"/>
                <a:gd name="T21" fmla="*/ 330 h 297"/>
                <a:gd name="T22" fmla="*/ 17 w 253"/>
                <a:gd name="T23" fmla="*/ 356 h 297"/>
                <a:gd name="T24" fmla="*/ 7 w 253"/>
                <a:gd name="T25" fmla="*/ 401 h 297"/>
                <a:gd name="T26" fmla="*/ 45 w 253"/>
                <a:gd name="T27" fmla="*/ 325 h 297"/>
                <a:gd name="T28" fmla="*/ 247 w 253"/>
                <a:gd name="T29" fmla="*/ 294 h 297"/>
                <a:gd name="T30" fmla="*/ 373 w 253"/>
                <a:gd name="T31" fmla="*/ 235 h 297"/>
                <a:gd name="T32" fmla="*/ 470 w 253"/>
                <a:gd name="T33" fmla="*/ 294 h 297"/>
                <a:gd name="T34" fmla="*/ 553 w 253"/>
                <a:gd name="T35" fmla="*/ 320 h 297"/>
                <a:gd name="T36" fmla="*/ 546 w 253"/>
                <a:gd name="T37" fmla="*/ 385 h 297"/>
                <a:gd name="T38" fmla="*/ 544 w 253"/>
                <a:gd name="T39" fmla="*/ 392 h 297"/>
                <a:gd name="T40" fmla="*/ 544 w 253"/>
                <a:gd name="T41" fmla="*/ 411 h 297"/>
                <a:gd name="T42" fmla="*/ 539 w 253"/>
                <a:gd name="T43" fmla="*/ 449 h 297"/>
                <a:gd name="T44" fmla="*/ 302 w 253"/>
                <a:gd name="T45" fmla="*/ 679 h 297"/>
                <a:gd name="T46" fmla="*/ 71 w 253"/>
                <a:gd name="T47" fmla="*/ 470 h 297"/>
                <a:gd name="T48" fmla="*/ 45 w 253"/>
                <a:gd name="T49" fmla="*/ 325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3" h="297">
                  <a:moveTo>
                    <a:pt x="3" y="169"/>
                  </a:moveTo>
                  <a:cubicBezTo>
                    <a:pt x="5" y="179"/>
                    <a:pt x="10" y="186"/>
                    <a:pt x="15" y="187"/>
                  </a:cubicBezTo>
                  <a:cubicBezTo>
                    <a:pt x="35" y="250"/>
                    <a:pt x="80" y="297"/>
                    <a:pt x="127" y="297"/>
                  </a:cubicBezTo>
                  <a:cubicBezTo>
                    <a:pt x="176" y="297"/>
                    <a:pt x="220" y="252"/>
                    <a:pt x="239" y="186"/>
                  </a:cubicBezTo>
                  <a:cubicBezTo>
                    <a:pt x="244" y="185"/>
                    <a:pt x="249" y="178"/>
                    <a:pt x="251" y="169"/>
                  </a:cubicBezTo>
                  <a:cubicBezTo>
                    <a:pt x="252" y="160"/>
                    <a:pt x="250" y="152"/>
                    <a:pt x="247" y="149"/>
                  </a:cubicBezTo>
                  <a:cubicBezTo>
                    <a:pt x="247" y="147"/>
                    <a:pt x="247" y="145"/>
                    <a:pt x="247" y="143"/>
                  </a:cubicBezTo>
                  <a:cubicBezTo>
                    <a:pt x="248" y="139"/>
                    <a:pt x="249" y="136"/>
                    <a:pt x="249" y="133"/>
                  </a:cubicBezTo>
                  <a:cubicBezTo>
                    <a:pt x="253" y="74"/>
                    <a:pt x="225" y="0"/>
                    <a:pt x="131" y="0"/>
                  </a:cubicBezTo>
                  <a:cubicBezTo>
                    <a:pt x="38" y="0"/>
                    <a:pt x="0" y="60"/>
                    <a:pt x="5" y="128"/>
                  </a:cubicBezTo>
                  <a:cubicBezTo>
                    <a:pt x="5" y="131"/>
                    <a:pt x="5" y="135"/>
                    <a:pt x="6" y="139"/>
                  </a:cubicBezTo>
                  <a:cubicBezTo>
                    <a:pt x="6" y="142"/>
                    <a:pt x="6" y="146"/>
                    <a:pt x="7" y="150"/>
                  </a:cubicBezTo>
                  <a:cubicBezTo>
                    <a:pt x="3" y="153"/>
                    <a:pt x="1" y="161"/>
                    <a:pt x="3" y="169"/>
                  </a:cubicBezTo>
                  <a:close/>
                  <a:moveTo>
                    <a:pt x="19" y="137"/>
                  </a:moveTo>
                  <a:cubicBezTo>
                    <a:pt x="36" y="141"/>
                    <a:pt x="80" y="139"/>
                    <a:pt x="104" y="124"/>
                  </a:cubicBezTo>
                  <a:cubicBezTo>
                    <a:pt x="129" y="109"/>
                    <a:pt x="157" y="99"/>
                    <a:pt x="157" y="99"/>
                  </a:cubicBezTo>
                  <a:cubicBezTo>
                    <a:pt x="157" y="99"/>
                    <a:pt x="165" y="109"/>
                    <a:pt x="198" y="124"/>
                  </a:cubicBezTo>
                  <a:cubicBezTo>
                    <a:pt x="211" y="130"/>
                    <a:pt x="223" y="134"/>
                    <a:pt x="233" y="135"/>
                  </a:cubicBezTo>
                  <a:cubicBezTo>
                    <a:pt x="234" y="135"/>
                    <a:pt x="232" y="148"/>
                    <a:pt x="230" y="162"/>
                  </a:cubicBezTo>
                  <a:cubicBezTo>
                    <a:pt x="230" y="163"/>
                    <a:pt x="230" y="164"/>
                    <a:pt x="229" y="165"/>
                  </a:cubicBezTo>
                  <a:cubicBezTo>
                    <a:pt x="229" y="168"/>
                    <a:pt x="229" y="170"/>
                    <a:pt x="229" y="173"/>
                  </a:cubicBezTo>
                  <a:cubicBezTo>
                    <a:pt x="228" y="179"/>
                    <a:pt x="228" y="184"/>
                    <a:pt x="227" y="189"/>
                  </a:cubicBezTo>
                  <a:cubicBezTo>
                    <a:pt x="209" y="247"/>
                    <a:pt x="170" y="286"/>
                    <a:pt x="127" y="286"/>
                  </a:cubicBezTo>
                  <a:cubicBezTo>
                    <a:pt x="89" y="286"/>
                    <a:pt x="51" y="249"/>
                    <a:pt x="30" y="198"/>
                  </a:cubicBezTo>
                  <a:cubicBezTo>
                    <a:pt x="29" y="182"/>
                    <a:pt x="18" y="136"/>
                    <a:pt x="19" y="137"/>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3" name="Aitds9-5"/>
            <p:cNvSpPr/>
            <p:nvPr>
              <p:custDataLst>
                <p:tags r:id="rId6"/>
              </p:custDataLst>
            </p:nvPr>
          </p:nvSpPr>
          <p:spPr bwMode="auto">
            <a:xfrm>
              <a:off x="373" y="2931"/>
              <a:ext cx="1170" cy="771"/>
            </a:xfrm>
            <a:custGeom>
              <a:avLst/>
              <a:gdLst>
                <a:gd name="T0" fmla="*/ 776 w 493"/>
                <a:gd name="T1" fmla="*/ 403 h 325"/>
                <a:gd name="T2" fmla="*/ 1170 w 493"/>
                <a:gd name="T3" fmla="*/ 318 h 325"/>
                <a:gd name="T4" fmla="*/ 1106 w 493"/>
                <a:gd name="T5" fmla="*/ 218 h 325"/>
                <a:gd name="T6" fmla="*/ 764 w 493"/>
                <a:gd name="T7" fmla="*/ 0 h 325"/>
                <a:gd name="T8" fmla="*/ 719 w 493"/>
                <a:gd name="T9" fmla="*/ 69 h 325"/>
                <a:gd name="T10" fmla="*/ 764 w 493"/>
                <a:gd name="T11" fmla="*/ 78 h 325"/>
                <a:gd name="T12" fmla="*/ 655 w 493"/>
                <a:gd name="T13" fmla="*/ 408 h 325"/>
                <a:gd name="T14" fmla="*/ 641 w 493"/>
                <a:gd name="T15" fmla="*/ 176 h 325"/>
                <a:gd name="T16" fmla="*/ 619 w 493"/>
                <a:gd name="T17" fmla="*/ 185 h 325"/>
                <a:gd name="T18" fmla="*/ 596 w 493"/>
                <a:gd name="T19" fmla="*/ 176 h 325"/>
                <a:gd name="T20" fmla="*/ 579 w 493"/>
                <a:gd name="T21" fmla="*/ 420 h 325"/>
                <a:gd name="T22" fmla="*/ 470 w 493"/>
                <a:gd name="T23" fmla="*/ 81 h 325"/>
                <a:gd name="T24" fmla="*/ 520 w 493"/>
                <a:gd name="T25" fmla="*/ 69 h 325"/>
                <a:gd name="T26" fmla="*/ 477 w 493"/>
                <a:gd name="T27" fmla="*/ 2 h 325"/>
                <a:gd name="T28" fmla="*/ 131 w 493"/>
                <a:gd name="T29" fmla="*/ 218 h 325"/>
                <a:gd name="T30" fmla="*/ 0 w 493"/>
                <a:gd name="T31" fmla="*/ 591 h 325"/>
                <a:gd name="T32" fmla="*/ 0 w 493"/>
                <a:gd name="T33" fmla="*/ 603 h 325"/>
                <a:gd name="T34" fmla="*/ 7 w 493"/>
                <a:gd name="T35" fmla="*/ 610 h 325"/>
                <a:gd name="T36" fmla="*/ 235 w 493"/>
                <a:gd name="T37" fmla="*/ 709 h 325"/>
                <a:gd name="T38" fmla="*/ 249 w 493"/>
                <a:gd name="T39" fmla="*/ 709 h 325"/>
                <a:gd name="T40" fmla="*/ 446 w 493"/>
                <a:gd name="T41" fmla="*/ 771 h 325"/>
                <a:gd name="T42" fmla="*/ 681 w 493"/>
                <a:gd name="T43" fmla="*/ 771 h 325"/>
                <a:gd name="T44" fmla="*/ 776 w 493"/>
                <a:gd name="T45" fmla="*/ 403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3" h="325">
                  <a:moveTo>
                    <a:pt x="327" y="170"/>
                  </a:moveTo>
                  <a:cubicBezTo>
                    <a:pt x="372" y="125"/>
                    <a:pt x="437" y="113"/>
                    <a:pt x="493" y="134"/>
                  </a:cubicBezTo>
                  <a:cubicBezTo>
                    <a:pt x="486" y="120"/>
                    <a:pt x="477" y="105"/>
                    <a:pt x="466" y="92"/>
                  </a:cubicBezTo>
                  <a:cubicBezTo>
                    <a:pt x="439" y="55"/>
                    <a:pt x="397" y="14"/>
                    <a:pt x="322" y="0"/>
                  </a:cubicBezTo>
                  <a:cubicBezTo>
                    <a:pt x="303" y="29"/>
                    <a:pt x="303" y="29"/>
                    <a:pt x="303" y="29"/>
                  </a:cubicBezTo>
                  <a:cubicBezTo>
                    <a:pt x="310" y="30"/>
                    <a:pt x="316" y="32"/>
                    <a:pt x="322" y="33"/>
                  </a:cubicBezTo>
                  <a:cubicBezTo>
                    <a:pt x="276" y="172"/>
                    <a:pt x="276" y="172"/>
                    <a:pt x="276" y="172"/>
                  </a:cubicBezTo>
                  <a:cubicBezTo>
                    <a:pt x="270" y="74"/>
                    <a:pt x="270" y="74"/>
                    <a:pt x="270" y="74"/>
                  </a:cubicBezTo>
                  <a:cubicBezTo>
                    <a:pt x="267" y="77"/>
                    <a:pt x="264" y="78"/>
                    <a:pt x="261" y="78"/>
                  </a:cubicBezTo>
                  <a:cubicBezTo>
                    <a:pt x="258" y="78"/>
                    <a:pt x="255" y="77"/>
                    <a:pt x="251" y="74"/>
                  </a:cubicBezTo>
                  <a:cubicBezTo>
                    <a:pt x="244" y="177"/>
                    <a:pt x="244" y="177"/>
                    <a:pt x="244" y="177"/>
                  </a:cubicBezTo>
                  <a:cubicBezTo>
                    <a:pt x="198" y="34"/>
                    <a:pt x="198" y="34"/>
                    <a:pt x="198" y="34"/>
                  </a:cubicBezTo>
                  <a:cubicBezTo>
                    <a:pt x="205" y="32"/>
                    <a:pt x="212" y="30"/>
                    <a:pt x="219" y="29"/>
                  </a:cubicBezTo>
                  <a:cubicBezTo>
                    <a:pt x="201" y="1"/>
                    <a:pt x="201" y="1"/>
                    <a:pt x="201" y="1"/>
                  </a:cubicBezTo>
                  <a:cubicBezTo>
                    <a:pt x="122" y="14"/>
                    <a:pt x="83" y="55"/>
                    <a:pt x="55" y="92"/>
                  </a:cubicBezTo>
                  <a:cubicBezTo>
                    <a:pt x="15" y="145"/>
                    <a:pt x="0" y="208"/>
                    <a:pt x="0" y="249"/>
                  </a:cubicBezTo>
                  <a:cubicBezTo>
                    <a:pt x="0" y="254"/>
                    <a:pt x="0" y="254"/>
                    <a:pt x="0" y="254"/>
                  </a:cubicBezTo>
                  <a:cubicBezTo>
                    <a:pt x="3" y="257"/>
                    <a:pt x="3" y="257"/>
                    <a:pt x="3" y="257"/>
                  </a:cubicBezTo>
                  <a:cubicBezTo>
                    <a:pt x="30" y="294"/>
                    <a:pt x="75" y="299"/>
                    <a:pt x="99" y="299"/>
                  </a:cubicBezTo>
                  <a:cubicBezTo>
                    <a:pt x="101" y="299"/>
                    <a:pt x="104" y="299"/>
                    <a:pt x="105" y="299"/>
                  </a:cubicBezTo>
                  <a:cubicBezTo>
                    <a:pt x="124" y="314"/>
                    <a:pt x="157" y="321"/>
                    <a:pt x="188" y="325"/>
                  </a:cubicBezTo>
                  <a:cubicBezTo>
                    <a:pt x="287" y="325"/>
                    <a:pt x="287" y="325"/>
                    <a:pt x="287" y="325"/>
                  </a:cubicBezTo>
                  <a:cubicBezTo>
                    <a:pt x="272" y="272"/>
                    <a:pt x="285" y="212"/>
                    <a:pt x="327" y="170"/>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38" name="矩形 37"/>
          <p:cNvSpPr/>
          <p:nvPr/>
        </p:nvSpPr>
        <p:spPr>
          <a:xfrm>
            <a:off x="8423910" y="1256665"/>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cxnSp>
        <p:nvCxnSpPr>
          <p:cNvPr id="39" name="直接连接符 38"/>
          <p:cNvCxnSpPr/>
          <p:nvPr/>
        </p:nvCxnSpPr>
        <p:spPr>
          <a:xfrm>
            <a:off x="8424034" y="18096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643430" y="1367528"/>
            <a:ext cx="1753441" cy="398780"/>
          </a:xfrm>
          <a:prstGeom prst="rect">
            <a:avLst/>
          </a:prstGeom>
        </p:spPr>
        <p:txBody>
          <a:bodyPr wrap="square">
            <a:spAutoFit/>
          </a:bodyPr>
          <a:lstStyle/>
          <a:p>
            <a:pPr algn="ctr"/>
            <a:r>
              <a:rPr lang="en-US" sz="2000" b="1" dirty="0">
                <a:solidFill>
                  <a:srgbClr val="C00000"/>
                </a:solidFill>
                <a:latin typeface="黑体" panose="02010609060101010101" charset="-122"/>
                <a:ea typeface="黑体" panose="02010609060101010101" charset="-122"/>
                <a:cs typeface="黑体" panose="02010609060101010101" charset="-122"/>
              </a:rPr>
              <a:t>2021</a:t>
            </a:r>
            <a:r>
              <a:rPr lang="zh-CN" altLang="en-US" sz="2000" b="1" dirty="0">
                <a:solidFill>
                  <a:srgbClr val="C00000"/>
                </a:solidFill>
                <a:latin typeface="黑体" panose="02010609060101010101" charset="-122"/>
                <a:ea typeface="黑体" panose="02010609060101010101" charset="-122"/>
                <a:cs typeface="黑体" panose="02010609060101010101" charset="-122"/>
              </a:rPr>
              <a:t>年</a:t>
            </a:r>
            <a:endParaRPr lang="zh-CN" altLang="en-US" sz="2000" b="1" dirty="0">
              <a:solidFill>
                <a:srgbClr val="C00000"/>
              </a:solidFill>
              <a:latin typeface="黑体" panose="02010609060101010101" charset="-122"/>
              <a:ea typeface="黑体" panose="02010609060101010101" charset="-122"/>
              <a:cs typeface="黑体" panose="02010609060101010101" charset="-122"/>
            </a:endParaRPr>
          </a:p>
        </p:txBody>
      </p:sp>
      <p:sp>
        <p:nvSpPr>
          <p:cNvPr id="41" name="矩形 40"/>
          <p:cNvSpPr/>
          <p:nvPr/>
        </p:nvSpPr>
        <p:spPr>
          <a:xfrm>
            <a:off x="9350597" y="17791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2" name="矩形 41"/>
          <p:cNvSpPr/>
          <p:nvPr/>
        </p:nvSpPr>
        <p:spPr>
          <a:xfrm>
            <a:off x="8897620" y="1835785"/>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依法治国</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社会保障</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乡村振兴</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打虎拍蝇</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金融风险</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绿水青山</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教育改革</a:t>
            </a:r>
            <a:endParaRPr lang="en-US" altLang="zh-CN" sz="1600" dirty="0">
              <a:solidFill>
                <a:srgbClr val="000000"/>
              </a:solidFill>
              <a:latin typeface="黑体" panose="02010609060101010101" charset="-122"/>
              <a:ea typeface="黑体" panose="02010609060101010101"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黑体" panose="02010609060101010101" charset="-122"/>
                <a:ea typeface="黑体" panose="02010609060101010101" charset="-122"/>
                <a:sym typeface="楷体" panose="02010609060101010101" pitchFamily="49" charset="-122"/>
              </a:rPr>
              <a:t>住有所居</a:t>
            </a:r>
            <a:endParaRPr lang="zh-CN" altLang="en-US" sz="1600" dirty="0">
              <a:solidFill>
                <a:schemeClr val="tx1">
                  <a:lumMod val="85000"/>
                  <a:lumOff val="15000"/>
                </a:schemeClr>
              </a:solidFill>
              <a:latin typeface="黑体" panose="02010609060101010101" charset="-122"/>
              <a:ea typeface="黑体" panose="02010609060101010101" charset="-122"/>
              <a:sym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360"/>
                                          </p:val>
                                        </p:tav>
                                        <p:tav tm="100000">
                                          <p:val>
                                            <p:fltVal val="0"/>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ppt_x</p:attrName>
                                        </p:attrNameLst>
                                      </p:cBhvr>
                                      <p:tavLst>
                                        <p:tav tm="0">
                                          <p:val>
                                            <p:strVal val="#ppt_x-.2"/>
                                          </p:val>
                                        </p:tav>
                                        <p:tav tm="100000">
                                          <p:val>
                                            <p:strVal val="#ppt_x"/>
                                          </p:val>
                                        </p:tav>
                                      </p:tavLst>
                                    </p:anim>
                                    <p:anim calcmode="lin" valueType="num">
                                      <p:cBhvr>
                                        <p:cTn id="43"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9"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1000" fill="hold"/>
                                        <p:tgtEl>
                                          <p:spTgt spid="37"/>
                                        </p:tgtEl>
                                        <p:attrNameLst>
                                          <p:attrName>ppt_x</p:attrName>
                                        </p:attrNameLst>
                                      </p:cBhvr>
                                      <p:tavLst>
                                        <p:tav tm="0">
                                          <p:val>
                                            <p:strVal val="#ppt_x-.2"/>
                                          </p:val>
                                        </p:tav>
                                        <p:tav tm="100000">
                                          <p:val>
                                            <p:strVal val="#ppt_x"/>
                                          </p:val>
                                        </p:tav>
                                      </p:tavLst>
                                    </p:anim>
                                    <p:anim calcmode="lin" valueType="num">
                                      <p:cBhvr>
                                        <p:cTn id="67" dur="1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68" dur="10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strips(downLeft)">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500" fill="hold"/>
                                        <p:tgtEl>
                                          <p:spTgt spid="40"/>
                                        </p:tgtEl>
                                        <p:attrNameLst>
                                          <p:attrName>ppt_w</p:attrName>
                                        </p:attrNameLst>
                                      </p:cBhvr>
                                      <p:tavLst>
                                        <p:tav tm="0">
                                          <p:val>
                                            <p:fltVal val="0"/>
                                          </p:val>
                                        </p:tav>
                                        <p:tav tm="100000">
                                          <p:val>
                                            <p:strVal val="#ppt_w"/>
                                          </p:val>
                                        </p:tav>
                                      </p:tavLst>
                                    </p:anim>
                                    <p:anim calcmode="lin" valueType="num">
                                      <p:cBhvr>
                                        <p:cTn id="84" dur="500" fill="hold"/>
                                        <p:tgtEl>
                                          <p:spTgt spid="40"/>
                                        </p:tgtEl>
                                        <p:attrNameLst>
                                          <p:attrName>ppt_h</p:attrName>
                                        </p:attrNameLst>
                                      </p:cBhvr>
                                      <p:tavLst>
                                        <p:tav tm="0">
                                          <p:val>
                                            <p:fltVal val="0"/>
                                          </p:val>
                                        </p:tav>
                                        <p:tav tm="100000">
                                          <p:val>
                                            <p:strVal val="#ppt_h"/>
                                          </p:val>
                                        </p:tav>
                                      </p:tavLst>
                                    </p:anim>
                                    <p:animEffect transition="in" filter="fad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29" presetClass="entr" presetSubtype="0" fill="hold" grpId="0" nodeType="click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1000" fill="hold"/>
                                        <p:tgtEl>
                                          <p:spTgt spid="42"/>
                                        </p:tgtEl>
                                        <p:attrNameLst>
                                          <p:attrName>ppt_x</p:attrName>
                                        </p:attrNameLst>
                                      </p:cBhvr>
                                      <p:tavLst>
                                        <p:tav tm="0">
                                          <p:val>
                                            <p:strVal val="#ppt_x-.2"/>
                                          </p:val>
                                        </p:tav>
                                        <p:tav tm="100000">
                                          <p:val>
                                            <p:strVal val="#ppt_x"/>
                                          </p:val>
                                        </p:tav>
                                      </p:tavLst>
                                    </p:anim>
                                    <p:anim calcmode="lin" valueType="num">
                                      <p:cBhvr>
                                        <p:cTn id="91" dur="1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9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P spid="15" grpId="0" animBg="1"/>
      <p:bldP spid="15" grpId="1" animBg="1"/>
      <p:bldP spid="14" grpId="0"/>
      <p:bldP spid="14" grpId="1"/>
      <p:bldP spid="16" grpId="0" animBg="1"/>
      <p:bldP spid="16" grpId="1" animBg="1"/>
      <p:bldP spid="32" grpId="0"/>
      <p:bldP spid="32" grpId="1"/>
      <p:bldP spid="33" grpId="0" animBg="1"/>
      <p:bldP spid="33" grpId="1" animBg="1"/>
      <p:bldP spid="35" grpId="0"/>
      <p:bldP spid="35" grpId="1"/>
      <p:bldP spid="36" grpId="0" animBg="1"/>
      <p:bldP spid="36" grpId="1" animBg="1"/>
      <p:bldP spid="37" grpId="0"/>
      <p:bldP spid="37" grpId="1"/>
      <p:bldP spid="38" grpId="0" animBg="1"/>
      <p:bldP spid="38" grpId="1" animBg="1"/>
      <p:bldP spid="40" grpId="0"/>
      <p:bldP spid="40" grpId="1"/>
      <p:bldP spid="41" grpId="0" animBg="1"/>
      <p:bldP spid="41" grpId="1" animBg="1"/>
      <p:bldP spid="42" grpId="0"/>
      <p:bldP spid="4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2049780" y="1042035"/>
            <a:ext cx="8214360" cy="387350"/>
          </a:xfrm>
          <a:prstGeom prst="roundRect">
            <a:avLst>
              <a:gd name="adj" fmla="val 50000"/>
            </a:avLst>
          </a:prstGeom>
          <a:solidFill>
            <a:srgbClr val="D824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42" name="文本框 41"/>
          <p:cNvSpPr txBox="1"/>
          <p:nvPr/>
        </p:nvSpPr>
        <p:spPr>
          <a:xfrm>
            <a:off x="2452053" y="998855"/>
            <a:ext cx="7409815" cy="460375"/>
          </a:xfrm>
          <a:prstGeom prst="rect">
            <a:avLst/>
          </a:prstGeom>
          <a:noFill/>
        </p:spPr>
        <p:txBody>
          <a:bodyPr vert="horz"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2000" dirty="0" smtClean="0">
                <a:solidFill>
                  <a:schemeClr val="bg1"/>
                </a:solidFill>
                <a:latin typeface="黑体" panose="02010609060101010101" charset="-122"/>
                <a:ea typeface="黑体" panose="02010609060101010101" charset="-122"/>
                <a:sym typeface="华文行楷" panose="02010800040101010101" pitchFamily="2" charset="-122"/>
              </a:rPr>
              <a:t>近</a:t>
            </a:r>
            <a:r>
              <a:rPr lang="zh-CN" altLang="en-US" sz="2000" dirty="0">
                <a:solidFill>
                  <a:schemeClr val="bg1"/>
                </a:solidFill>
                <a:latin typeface="黑体" panose="02010609060101010101" charset="-122"/>
                <a:ea typeface="黑体" panose="02010609060101010101" charset="-122"/>
                <a:sym typeface="华文行楷" panose="02010800040101010101" pitchFamily="2" charset="-122"/>
              </a:rPr>
              <a:t>两年人民网两会热点调查排行榜前十名上榜高频词</a:t>
            </a:r>
            <a:endParaRPr lang="zh-CN" altLang="en-US" sz="2000" dirty="0">
              <a:solidFill>
                <a:schemeClr val="bg1"/>
              </a:solidFill>
              <a:latin typeface="黑体" panose="02010609060101010101" charset="-122"/>
              <a:ea typeface="黑体" panose="02010609060101010101" charset="-122"/>
              <a:sym typeface="华文行楷" panose="02010800040101010101" pitchFamily="2" charset="-122"/>
            </a:endParaRPr>
          </a:p>
        </p:txBody>
      </p:sp>
      <p:grpSp>
        <p:nvGrpSpPr>
          <p:cNvPr id="52" name="组合 51"/>
          <p:cNvGrpSpPr/>
          <p:nvPr/>
        </p:nvGrpSpPr>
        <p:grpSpPr>
          <a:xfrm flipH="1">
            <a:off x="10386907" y="1123742"/>
            <a:ext cx="817612" cy="251254"/>
            <a:chOff x="3338196" y="4074443"/>
            <a:chExt cx="1312427" cy="435242"/>
          </a:xfrm>
        </p:grpSpPr>
        <p:sp>
          <p:nvSpPr>
            <p:cNvPr id="53" name="星形: 五角 52"/>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4" name="星形: 五角 53"/>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5" name="星形: 五角 54"/>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64" name="组合 63"/>
          <p:cNvGrpSpPr/>
          <p:nvPr/>
        </p:nvGrpSpPr>
        <p:grpSpPr>
          <a:xfrm>
            <a:off x="1045581" y="1124055"/>
            <a:ext cx="905228" cy="252002"/>
            <a:chOff x="3338196" y="4074443"/>
            <a:chExt cx="1312427" cy="435242"/>
          </a:xfrm>
        </p:grpSpPr>
        <p:sp>
          <p:nvSpPr>
            <p:cNvPr id="65" name="星形: 五角 64"/>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6" name="星形: 五角 65"/>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7" name="星形: 五角 66"/>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pic>
        <p:nvPicPr>
          <p:cNvPr id="104450" name="Picture 2" descr="C:\Users\zs\Desktop\2.jpg"/>
          <p:cNvPicPr>
            <a:picLocks noChangeAspect="1"/>
          </p:cNvPicPr>
          <p:nvPr/>
        </p:nvPicPr>
        <p:blipFill>
          <a:blip r:embed="rId1"/>
          <a:srcRect l="9611" t="21580" r="5588"/>
          <a:stretch>
            <a:fillRect/>
          </a:stretch>
        </p:blipFill>
        <p:spPr>
          <a:xfrm>
            <a:off x="3139440" y="1459230"/>
            <a:ext cx="5137785" cy="4794250"/>
          </a:xfrm>
          <a:prstGeom prst="rect">
            <a:avLst/>
          </a:prstGeom>
          <a:noFill/>
          <a:ln w="9525">
            <a:noFill/>
          </a:ln>
        </p:spPr>
      </p:pic>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9" name="直接连接符 8"/>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2910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178165" y="593153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8779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78027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65784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8" name="矩形 1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1000"/>
                                        <p:tgtEl>
                                          <p:spTgt spid="42"/>
                                        </p:tgtEl>
                                      </p:cBhvr>
                                    </p:animEffect>
                                    <p:anim calcmode="lin" valueType="num">
                                      <p:cBhvr>
                                        <p:cTn id="19" dur="1000" fill="hold"/>
                                        <p:tgtEl>
                                          <p:spTgt spid="42"/>
                                        </p:tgtEl>
                                        <p:attrNameLst>
                                          <p:attrName>ppt_x</p:attrName>
                                        </p:attrNameLst>
                                      </p:cBhvr>
                                      <p:tavLst>
                                        <p:tav tm="0">
                                          <p:val>
                                            <p:strVal val="#ppt_x"/>
                                          </p:val>
                                        </p:tav>
                                        <p:tav tm="100000">
                                          <p:val>
                                            <p:strVal val="#ppt_x"/>
                                          </p:val>
                                        </p:tav>
                                      </p:tavLst>
                                    </p:anim>
                                    <p:anim calcmode="lin" valueType="num">
                                      <p:cBhvr>
                                        <p:cTn id="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53" presetClass="entr" presetSubtype="16"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p:cTn id="30" dur="500" fill="hold"/>
                                        <p:tgtEl>
                                          <p:spTgt spid="64"/>
                                        </p:tgtEl>
                                        <p:attrNameLst>
                                          <p:attrName>ppt_w</p:attrName>
                                        </p:attrNameLst>
                                      </p:cBhvr>
                                      <p:tavLst>
                                        <p:tav tm="0">
                                          <p:val>
                                            <p:fltVal val="0"/>
                                          </p:val>
                                        </p:tav>
                                        <p:tav tm="100000">
                                          <p:val>
                                            <p:strVal val="#ppt_w"/>
                                          </p:val>
                                        </p:tav>
                                      </p:tavLst>
                                    </p:anim>
                                    <p:anim calcmode="lin" valueType="num">
                                      <p:cBhvr>
                                        <p:cTn id="31" dur="500" fill="hold"/>
                                        <p:tgtEl>
                                          <p:spTgt spid="64"/>
                                        </p:tgtEl>
                                        <p:attrNameLst>
                                          <p:attrName>ppt_h</p:attrName>
                                        </p:attrNameLst>
                                      </p:cBhvr>
                                      <p:tavLst>
                                        <p:tav tm="0">
                                          <p:val>
                                            <p:fltVal val="0"/>
                                          </p:val>
                                        </p:tav>
                                        <p:tav tm="100000">
                                          <p:val>
                                            <p:strVal val="#ppt_h"/>
                                          </p:val>
                                        </p:tav>
                                      </p:tavLst>
                                    </p:anim>
                                    <p:animEffect transition="in" filter="fade">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4450"/>
                                        </p:tgtEl>
                                        <p:attrNameLst>
                                          <p:attrName>style.visibility</p:attrName>
                                        </p:attrNameLst>
                                      </p:cBhvr>
                                      <p:to>
                                        <p:strVal val="visible"/>
                                      </p:to>
                                    </p:set>
                                    <p:anim calcmode="lin" valueType="num">
                                      <p:cBhvr>
                                        <p:cTn id="37" dur="500" fill="hold"/>
                                        <p:tgtEl>
                                          <p:spTgt spid="104450"/>
                                        </p:tgtEl>
                                        <p:attrNameLst>
                                          <p:attrName>ppt_w</p:attrName>
                                        </p:attrNameLst>
                                      </p:cBhvr>
                                      <p:tavLst>
                                        <p:tav tm="0">
                                          <p:val>
                                            <p:fltVal val="0"/>
                                          </p:val>
                                        </p:tav>
                                        <p:tav tm="100000">
                                          <p:val>
                                            <p:strVal val="#ppt_w"/>
                                          </p:val>
                                        </p:tav>
                                      </p:tavLst>
                                    </p:anim>
                                    <p:anim calcmode="lin" valueType="num">
                                      <p:cBhvr>
                                        <p:cTn id="38" dur="500" fill="hold"/>
                                        <p:tgtEl>
                                          <p:spTgt spid="104450"/>
                                        </p:tgtEl>
                                        <p:attrNameLst>
                                          <p:attrName>ppt_h</p:attrName>
                                        </p:attrNameLst>
                                      </p:cBhvr>
                                      <p:tavLst>
                                        <p:tav tm="0">
                                          <p:val>
                                            <p:fltVal val="0"/>
                                          </p:val>
                                        </p:tav>
                                        <p:tav tm="100000">
                                          <p:val>
                                            <p:strVal val="#ppt_h"/>
                                          </p:val>
                                        </p:tav>
                                      </p:tavLst>
                                    </p:anim>
                                    <p:animEffect transition="in" filter="fade">
                                      <p:cBhvr>
                                        <p:cTn id="39" dur="500"/>
                                        <p:tgtEl>
                                          <p:spTgt spid="10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0" y="918210"/>
            <a:ext cx="12192000" cy="4762500"/>
          </a:xfrm>
          <a:prstGeom prst="rect">
            <a:avLst/>
          </a:prstGeom>
        </p:spPr>
      </p:pic>
      <p:pic>
        <p:nvPicPr>
          <p:cNvPr id="21" name="图片 20"/>
          <p:cNvPicPr>
            <a:picLocks noChangeAspect="1"/>
          </p:cNvPicPr>
          <p:nvPr/>
        </p:nvPicPr>
        <p:blipFill>
          <a:blip r:embed="rId3"/>
          <a:stretch>
            <a:fillRect/>
          </a:stretch>
        </p:blipFill>
        <p:spPr>
          <a:xfrm>
            <a:off x="-82987" y="2801251"/>
            <a:ext cx="12383314" cy="3121627"/>
          </a:xfrm>
          <a:prstGeom prst="rect">
            <a:avLst/>
          </a:prstGeom>
        </p:spPr>
      </p:pic>
      <p:sp>
        <p:nvSpPr>
          <p:cNvPr id="31" name="文本框 30"/>
          <p:cNvSpPr txBox="1"/>
          <p:nvPr/>
        </p:nvSpPr>
        <p:spPr>
          <a:xfrm>
            <a:off x="1113155" y="1743075"/>
            <a:ext cx="10154920" cy="52197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专题一</a:t>
            </a:r>
            <a:r>
              <a:rPr kumimoji="1" lang="en-US" altLang="zh-CN"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  </a:t>
            </a: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中国</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特色社会主义进入新时代 </a:t>
            </a:r>
            <a:endParaRPr kumimoji="1" lang="zh-CN" altLang="en-US" sz="2800" i="0" u="none" strike="noStrike" kern="1200" cap="none" spc="0" normalizeH="0" baseline="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5124" name="TextBox 1"/>
          <p:cNvSpPr>
            <a:spLocks noChangeArrowheads="1"/>
          </p:cNvSpPr>
          <p:nvPr/>
        </p:nvSpPr>
        <p:spPr bwMode="auto">
          <a:xfrm>
            <a:off x="2367916" y="2721293"/>
            <a:ext cx="803910" cy="147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目</a:t>
            </a:r>
            <a:endParaRPr lang="en-US" altLang="zh-CN" sz="4400" b="1">
              <a:solidFill>
                <a:srgbClr val="C00000"/>
              </a:solidFill>
              <a:latin typeface="腾祥铁山楷书简" pitchFamily="2" charset="-122"/>
              <a:ea typeface="腾祥铁山楷书简" pitchFamily="2" charset="-122"/>
            </a:endParaRPr>
          </a:p>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录</a:t>
            </a:r>
            <a:endParaRPr lang="zh-CN" altLang="en-US" sz="4400" b="1">
              <a:solidFill>
                <a:srgbClr val="C00000"/>
              </a:solidFill>
              <a:latin typeface="腾祥铁山楷书简" pitchFamily="2" charset="-122"/>
              <a:ea typeface="腾祥铁山楷书简" pitchFamily="2" charset="-122"/>
            </a:endParaRPr>
          </a:p>
        </p:txBody>
      </p:sp>
      <p:sp>
        <p:nvSpPr>
          <p:cNvPr id="24" name="圆角矩形 33"/>
          <p:cNvSpPr>
            <a:spLocks noChangeArrowheads="1"/>
          </p:cNvSpPr>
          <p:nvPr/>
        </p:nvSpPr>
        <p:spPr bwMode="auto">
          <a:xfrm>
            <a:off x="4153535" y="2738755"/>
            <a:ext cx="6089650"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5" name="矩形 34"/>
          <p:cNvSpPr>
            <a:spLocks noChangeArrowheads="1"/>
          </p:cNvSpPr>
          <p:nvPr/>
        </p:nvSpPr>
        <p:spPr bwMode="auto">
          <a:xfrm>
            <a:off x="3497580" y="2702560"/>
            <a:ext cx="1097280" cy="5969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一</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39">
            <a:hlinkClick r:id="" action="ppaction://hlinkshowjump?jump=nextslide"/>
          </p:cNvPr>
          <p:cNvSpPr>
            <a:spLocks noChangeArrowheads="1"/>
          </p:cNvSpPr>
          <p:nvPr/>
        </p:nvSpPr>
        <p:spPr bwMode="auto">
          <a:xfrm>
            <a:off x="4676425" y="2771062"/>
            <a:ext cx="415226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我国社会主要矛盾的转化</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5" name="圆角矩形 33"/>
          <p:cNvSpPr>
            <a:spLocks noChangeArrowheads="1"/>
          </p:cNvSpPr>
          <p:nvPr/>
        </p:nvSpPr>
        <p:spPr bwMode="auto">
          <a:xfrm>
            <a:off x="4389120" y="3549650"/>
            <a:ext cx="5854065"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7" name="TextBox 39">
            <a:hlinkClick r:id="" action="ppaction://hlinkshowjump?jump=nextslide"/>
          </p:cNvPr>
          <p:cNvSpPr>
            <a:spLocks noChangeArrowheads="1"/>
          </p:cNvSpPr>
          <p:nvPr/>
        </p:nvSpPr>
        <p:spPr bwMode="auto">
          <a:xfrm>
            <a:off x="4728210" y="3585527"/>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中国特色社会主义进入新时代的内涵和意义</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8" name="矩形 34"/>
          <p:cNvSpPr>
            <a:spLocks noChangeArrowheads="1"/>
          </p:cNvSpPr>
          <p:nvPr/>
        </p:nvSpPr>
        <p:spPr bwMode="auto">
          <a:xfrm>
            <a:off x="3497580" y="3509328"/>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34"/>
          <p:cNvSpPr>
            <a:spLocks noChangeArrowheads="1"/>
          </p:cNvSpPr>
          <p:nvPr/>
        </p:nvSpPr>
        <p:spPr bwMode="auto">
          <a:xfrm>
            <a:off x="3501390" y="4319047"/>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圆角矩形 33"/>
          <p:cNvSpPr>
            <a:spLocks noChangeArrowheads="1"/>
          </p:cNvSpPr>
          <p:nvPr/>
        </p:nvSpPr>
        <p:spPr bwMode="auto">
          <a:xfrm>
            <a:off x="4591050" y="4356735"/>
            <a:ext cx="5652135"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0" name="TextBox 39">
            <a:hlinkClick r:id="" action="ppaction://hlinkshowjump?jump=nextslide"/>
          </p:cNvPr>
          <p:cNvSpPr>
            <a:spLocks noChangeArrowheads="1"/>
          </p:cNvSpPr>
          <p:nvPr/>
        </p:nvSpPr>
        <p:spPr bwMode="auto">
          <a:xfrm>
            <a:off x="4797742" y="4402549"/>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smtClean="0">
                <a:solidFill>
                  <a:srgbClr val="C00000"/>
                </a:solidFill>
                <a:latin typeface="方正小标宋简体" panose="00000600000000000000" charset="-122"/>
                <a:ea typeface="方正小标宋简体" panose="00000600000000000000" charset="-122"/>
                <a:sym typeface="微软雅黑" panose="020B0503020204020204" pitchFamily="34" charset="-122"/>
              </a:rPr>
              <a:t>新发展阶段和社会主义现代化强国建设</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5124" grpId="0"/>
      <p:bldP spid="26" grpId="0"/>
      <p:bldP spid="7"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28955" y="2012950"/>
            <a:ext cx="4302125" cy="2920365"/>
          </a:xfrm>
          <a:prstGeom prst="rect">
            <a:avLst/>
          </a:prstGeom>
          <a:solidFill>
            <a:schemeClr val="accent1"/>
          </a:solidFill>
          <a:ln>
            <a:solidFill>
              <a:schemeClr val="accent1"/>
            </a:solidFill>
          </a:ln>
        </p:spPr>
        <p:txBody>
          <a:bodyPr vert="horz" wrap="square" rtlCol="0">
            <a:noAutofit/>
          </a:bodyPr>
          <a:lstStyle/>
          <a:p>
            <a:pPr algn="l" eaLnBrk="0" fontAlgn="base" hangingPunct="0">
              <a:lnSpc>
                <a:spcPct val="150000"/>
              </a:lnSpc>
              <a:spcBef>
                <a:spcPct val="0"/>
              </a:spcBef>
              <a:spcAft>
                <a:spcPct val="0"/>
              </a:spcAft>
              <a:buFont typeface="Arial" panose="020B0604020202020204" pitchFamily="34" charset="0"/>
              <a:buNone/>
              <a:defRPr/>
            </a:pPr>
            <a:r>
              <a:rPr lang="zh-CN" altLang="en-US" sz="2000" dirty="0">
                <a:solidFill>
                  <a:schemeClr val="bg1"/>
                </a:solidFill>
                <a:latin typeface="黑体" panose="02010609060101010101" charset="-122"/>
                <a:ea typeface="黑体" panose="02010609060101010101" charset="-122"/>
                <a:sym typeface="华文行楷" panose="02010800040101010101" pitchFamily="2" charset="-122"/>
              </a:rPr>
              <a:t>　2023年人民网全国两会调查显示，</a:t>
            </a:r>
            <a:r>
              <a:rPr lang="zh-CN" altLang="en-US" sz="2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华文行楷" panose="02010800040101010101" pitchFamily="2" charset="-122"/>
              </a:rPr>
              <a:t>“教育人才”“社会保障”“正风反腐”“乡村振兴”“就业优先”“医疗卫生”“依法治国”“社会治理”“扩内需促消费”“全过程人民民主”</a:t>
            </a:r>
            <a:r>
              <a:rPr lang="zh-CN" altLang="en-US" sz="2000" dirty="0">
                <a:solidFill>
                  <a:schemeClr val="bg1"/>
                </a:solidFill>
                <a:latin typeface="黑体" panose="02010609060101010101" charset="-122"/>
                <a:ea typeface="黑体" panose="02010609060101010101" charset="-122"/>
                <a:sym typeface="华文行楷" panose="02010800040101010101" pitchFamily="2" charset="-122"/>
              </a:rPr>
              <a:t>等民生词语入选十大热词。</a:t>
            </a:r>
            <a:endParaRPr lang="zh-CN" altLang="en-US" sz="2000" dirty="0">
              <a:solidFill>
                <a:schemeClr val="bg1"/>
              </a:solidFill>
              <a:latin typeface="黑体" panose="02010609060101010101" charset="-122"/>
              <a:ea typeface="黑体" panose="02010609060101010101" charset="-122"/>
              <a:sym typeface="华文行楷" panose="02010800040101010101" pitchFamily="2" charset="-122"/>
            </a:endParaRPr>
          </a:p>
        </p:txBody>
      </p:sp>
      <p:grpSp>
        <p:nvGrpSpPr>
          <p:cNvPr id="52" name="组合 51"/>
          <p:cNvGrpSpPr/>
          <p:nvPr/>
        </p:nvGrpSpPr>
        <p:grpSpPr>
          <a:xfrm flipH="1">
            <a:off x="10386907" y="1123742"/>
            <a:ext cx="817612" cy="251254"/>
            <a:chOff x="3338196" y="4074443"/>
            <a:chExt cx="1312427" cy="435242"/>
          </a:xfrm>
        </p:grpSpPr>
        <p:sp>
          <p:nvSpPr>
            <p:cNvPr id="53" name="星形: 五角 52"/>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4" name="星形: 五角 53"/>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5" name="星形: 五角 54"/>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64" name="组合 63"/>
          <p:cNvGrpSpPr/>
          <p:nvPr/>
        </p:nvGrpSpPr>
        <p:grpSpPr>
          <a:xfrm>
            <a:off x="1029706" y="1540615"/>
            <a:ext cx="905228" cy="252002"/>
            <a:chOff x="3338196" y="4074443"/>
            <a:chExt cx="1312427" cy="435242"/>
          </a:xfrm>
        </p:grpSpPr>
        <p:sp>
          <p:nvSpPr>
            <p:cNvPr id="65" name="星形: 五角 64"/>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6" name="星形: 五角 65"/>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7" name="星形: 五角 66"/>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9" name="直接连接符 8"/>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2910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178165" y="593153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8779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78027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65784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8" name="矩形 1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31080" y="0"/>
            <a:ext cx="736092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par>
                                <p:cTn id="14" presetID="53" presetClass="entr" presetSubtype="16"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p:cTn id="16" dur="500" fill="hold"/>
                                        <p:tgtEl>
                                          <p:spTgt spid="64"/>
                                        </p:tgtEl>
                                        <p:attrNameLst>
                                          <p:attrName>ppt_w</p:attrName>
                                        </p:attrNameLst>
                                      </p:cBhvr>
                                      <p:tavLst>
                                        <p:tav tm="0">
                                          <p:val>
                                            <p:fltVal val="0"/>
                                          </p:val>
                                        </p:tav>
                                        <p:tav tm="100000">
                                          <p:val>
                                            <p:strVal val="#ppt_w"/>
                                          </p:val>
                                        </p:tav>
                                      </p:tavLst>
                                    </p:anim>
                                    <p:anim calcmode="lin" valueType="num">
                                      <p:cBhvr>
                                        <p:cTn id="17" dur="500" fill="hold"/>
                                        <p:tgtEl>
                                          <p:spTgt spid="64"/>
                                        </p:tgtEl>
                                        <p:attrNameLst>
                                          <p:attrName>ppt_h</p:attrName>
                                        </p:attrNameLst>
                                      </p:cBhvr>
                                      <p:tavLst>
                                        <p:tav tm="0">
                                          <p:val>
                                            <p:fltVal val="0"/>
                                          </p:val>
                                        </p:tav>
                                        <p:tav tm="100000">
                                          <p:val>
                                            <p:strVal val="#ppt_h"/>
                                          </p:val>
                                        </p:tav>
                                      </p:tavLst>
                                    </p:anim>
                                    <p:animEffect transition="in" filter="fade">
                                      <p:cBhvr>
                                        <p:cTn id="18" dur="50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ppt_y</p:attrName>
                                        </p:attrNameLst>
                                      </p:cBhvr>
                                      <p:tavLst>
                                        <p:tav tm="0">
                                          <p:val>
                                            <p:strVal val="#ppt_y+#ppt_h*1.125000"/>
                                          </p:val>
                                        </p:tav>
                                        <p:tav tm="100000">
                                          <p:val>
                                            <p:strVal val="#ppt_y"/>
                                          </p:val>
                                        </p:tav>
                                      </p:tavLst>
                                    </p:anim>
                                    <p:animEffect transition="in" filter="wipe(up)">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2796540" y="1424940"/>
            <a:ext cx="7761605" cy="482600"/>
          </a:xfrm>
        </p:spPr>
        <p:txBody>
          <a:bodyPr/>
          <a:p>
            <a:r>
              <a:rPr lang="en-US" altLang="zh-CN" sz="3200">
                <a:latin typeface="黑体" panose="02010609060101010101" charset="-122"/>
                <a:ea typeface="黑体" panose="02010609060101010101" charset="-122"/>
                <a:cs typeface="黑体" panose="02010609060101010101" charset="-122"/>
              </a:rPr>
              <a:t>2024</a:t>
            </a:r>
            <a:r>
              <a:rPr lang="zh-CN" altLang="en-US" sz="3200">
                <a:latin typeface="黑体" panose="02010609060101010101" charset="-122"/>
                <a:ea typeface="黑体" panose="02010609060101010101" charset="-122"/>
                <a:cs typeface="黑体" panose="02010609060101010101" charset="-122"/>
              </a:rPr>
              <a:t>年政府工作报告中的“民生清单”</a:t>
            </a:r>
            <a:endParaRPr lang="zh-CN" altLang="en-US" sz="3200">
              <a:latin typeface="黑体" panose="02010609060101010101" charset="-122"/>
              <a:ea typeface="黑体" panose="02010609060101010101" charset="-122"/>
              <a:cs typeface="黑体" panose="02010609060101010101" charset="-122"/>
            </a:endParaRPr>
          </a:p>
        </p:txBody>
      </p:sp>
      <p:sp>
        <p:nvSpPr>
          <p:cNvPr id="3" name="内容占位符 2"/>
          <p:cNvSpPr>
            <a:spLocks noGrp="1"/>
          </p:cNvSpPr>
          <p:nvPr>
            <p:ph idx="4294967295"/>
          </p:nvPr>
        </p:nvSpPr>
        <p:spPr>
          <a:xfrm>
            <a:off x="1486535" y="2202180"/>
            <a:ext cx="9218930" cy="3872865"/>
          </a:xfrm>
          <a:noFill/>
          <a:ln>
            <a:solidFill>
              <a:schemeClr val="accent1"/>
            </a:solidFill>
          </a:ln>
          <a:extLst>
            <a:ext uri="{909E8E84-426E-40DD-AFC4-6F175D3DCCD1}">
              <a14:hiddenFill xmlns:a14="http://schemas.microsoft.com/office/drawing/2010/main">
                <a:solidFill>
                  <a:srgbClr val="C00000"/>
                </a:solidFill>
              </a14:hiddenFill>
            </a:ext>
          </a:extLst>
        </p:spPr>
        <p:txBody>
          <a:bodyPr/>
          <a:p>
            <a:pPr>
              <a:lnSpc>
                <a:spcPct val="100000"/>
              </a:lnSpc>
              <a:buFont typeface="Wingdings" panose="05000000000000000000" charset="0"/>
              <a:buChar char="l"/>
            </a:pPr>
            <a:r>
              <a:rPr lang="zh-CN" altLang="en-US" sz="2400" b="1">
                <a:solidFill>
                  <a:srgbClr val="C00000"/>
                </a:solidFill>
                <a:latin typeface="黑体" panose="02010609060101010101" charset="-122"/>
                <a:ea typeface="黑体" panose="02010609060101010101" charset="-122"/>
                <a:cs typeface="黑体" panose="02010609060101010101" charset="-122"/>
              </a:rPr>
              <a:t>消费：</a:t>
            </a:r>
            <a:endParaRPr lang="zh-CN" altLang="en-US" sz="2400" b="1">
              <a:solidFill>
                <a:srgbClr val="C00000"/>
              </a:solidFill>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Ø"/>
            </a:pPr>
            <a:r>
              <a:rPr lang="zh-CN" altLang="en-US" sz="2400">
                <a:solidFill>
                  <a:srgbClr val="C00000"/>
                </a:solidFill>
                <a:latin typeface="黑体" panose="02010609060101010101" charset="-122"/>
                <a:ea typeface="黑体" panose="02010609060101010101" charset="-122"/>
                <a:cs typeface="黑体" panose="02010609060101010101" charset="-122"/>
              </a:rPr>
              <a:t>报告提出，积极培育智能家居、文娱旅游、体育赛事、国货“潮品”等新的消费增长点。推动养老、育幼、家政等服务扩容提质，支持社会力量提供社区服务。落实带薪休假制度。</a:t>
            </a:r>
            <a:endParaRPr lang="zh-CN" altLang="en-US" sz="2400">
              <a:solidFill>
                <a:srgbClr val="C00000"/>
              </a:solidFill>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l"/>
            </a:pPr>
            <a:r>
              <a:rPr lang="zh-CN" altLang="en-US" sz="2400" b="1">
                <a:solidFill>
                  <a:srgbClr val="C00000"/>
                </a:solidFill>
                <a:latin typeface="黑体" panose="02010609060101010101" charset="-122"/>
                <a:ea typeface="黑体" panose="02010609060101010101" charset="-122"/>
                <a:cs typeface="黑体" panose="02010609060101010101" charset="-122"/>
              </a:rPr>
              <a:t>环保：</a:t>
            </a:r>
            <a:endParaRPr lang="zh-CN" altLang="en-US" sz="2400" b="1">
              <a:solidFill>
                <a:srgbClr val="C00000"/>
              </a:solidFill>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buChar char="Ø"/>
            </a:pPr>
            <a:r>
              <a:rPr lang="zh-CN" altLang="en-US" sz="2400">
                <a:solidFill>
                  <a:srgbClr val="C00000"/>
                </a:solidFill>
                <a:latin typeface="黑体" panose="02010609060101010101" charset="-122"/>
                <a:ea typeface="黑体" panose="02010609060101010101" charset="-122"/>
                <a:cs typeface="黑体" panose="02010609060101010101" charset="-122"/>
              </a:rPr>
              <a:t>报告提出，单位国内生产总值能耗降低2.5%左右。强化固体废物、新污染物、塑料污染治理。组织打好“三北”工程三大标志性战役。推进产业结构、能源结构、交通运输结构、城乡建设发展绿色转型。扎实开展“碳达峰十大行动”。建立碳足迹管理体系。</a:t>
            </a:r>
            <a:endParaRPr lang="zh-CN" altLang="en-US" sz="2400">
              <a:solidFill>
                <a:srgbClr val="C00000"/>
              </a:solidFill>
              <a:latin typeface="黑体" panose="02010609060101010101" charset="-122"/>
              <a:ea typeface="黑体" panose="02010609060101010101" charset="-122"/>
              <a:cs typeface="黑体" panose="02010609060101010101" charset="-122"/>
            </a:endParaRPr>
          </a:p>
        </p:txBody>
      </p:sp>
      <p:grpSp>
        <p:nvGrpSpPr>
          <p:cNvPr id="64" name="组合 63"/>
          <p:cNvGrpSpPr/>
          <p:nvPr/>
        </p:nvGrpSpPr>
        <p:grpSpPr>
          <a:xfrm>
            <a:off x="1678041" y="1540615"/>
            <a:ext cx="905228" cy="252002"/>
            <a:chOff x="3338196" y="4074443"/>
            <a:chExt cx="1312427" cy="435242"/>
          </a:xfrm>
        </p:grpSpPr>
        <p:sp>
          <p:nvSpPr>
            <p:cNvPr id="65" name="星形: 五角 64"/>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6" name="星形: 五角 65"/>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7" name="星形: 五角 66"/>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17" name="文本框 16"/>
          <p:cNvSpPr txBox="1"/>
          <p:nvPr/>
        </p:nvSpPr>
        <p:spPr>
          <a:xfrm>
            <a:off x="1678364" y="436548"/>
            <a:ext cx="5922776" cy="460375"/>
          </a:xfrm>
          <a:prstGeom prst="rect">
            <a:avLst/>
          </a:prstGeom>
          <a:noFill/>
        </p:spPr>
        <p:txBody>
          <a:bodyPr wrap="square" rtlCol="0">
            <a:spAutoFit/>
          </a:bodyPr>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8" name="矩形 1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ppt_w</p:attrName>
                                        </p:attrNameLst>
                                      </p:cBhvr>
                                      <p:tavLst>
                                        <p:tav tm="0">
                                          <p:val>
                                            <p:fltVal val="0"/>
                                          </p:val>
                                        </p:tav>
                                        <p:tav tm="100000">
                                          <p:val>
                                            <p:strVal val="#ppt_w"/>
                                          </p:val>
                                        </p:tav>
                                      </p:tavLst>
                                    </p:anim>
                                    <p:anim calcmode="lin" valueType="num">
                                      <p:cBhvr>
                                        <p:cTn id="12" dur="500" fill="hold"/>
                                        <p:tgtEl>
                                          <p:spTgt spid="64"/>
                                        </p:tgtEl>
                                        <p:attrNameLst>
                                          <p:attrName>ppt_h</p:attrName>
                                        </p:attrNameLst>
                                      </p:cBhvr>
                                      <p:tavLst>
                                        <p:tav tm="0">
                                          <p:val>
                                            <p:fltVal val="0"/>
                                          </p:val>
                                        </p:tav>
                                        <p:tav tm="100000">
                                          <p:val>
                                            <p:strVal val="#ppt_h"/>
                                          </p:val>
                                        </p:tav>
                                      </p:tavLst>
                                    </p:anim>
                                    <p:animEffect transition="in" filter="fad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294967295" end="4294967295"/>
                                            </p:txEl>
                                          </p:spTgt>
                                        </p:tgtEl>
                                        <p:attrNameLst>
                                          <p:attrName>style.visibility</p:attrName>
                                        </p:attrNameLst>
                                      </p:cBhvr>
                                      <p:to>
                                        <p:strVal val="visible"/>
                                      </p:to>
                                    </p:set>
                                    <p:animEffect transition="in" filter="blinds(horizontal)">
                                      <p:cBhvr>
                                        <p:cTn id="23" dur="500"/>
                                        <p:tgtEl>
                                          <p:spTgt spid="3">
                                            <p:txEl>
                                              <p:pRg st="4294967295" end="429496729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blinds(horizontal)">
                                      <p:cBhvr>
                                        <p:cTn id="28" dur="500"/>
                                        <p:tgtEl>
                                          <p:spTgt spid="3">
                                            <p:txEl>
                                              <p:pRg st="0" end="0"/>
                                            </p:txEl>
                                          </p:spTgt>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blinds(horizontal)">
                                      <p:cBhvr>
                                        <p:cTn id="32" dur="500"/>
                                        <p:tgtEl>
                                          <p:spTgt spid="3">
                                            <p:txEl>
                                              <p:pRg st="1" end="1"/>
                                            </p:txEl>
                                          </p:spTgt>
                                        </p:tgtEl>
                                      </p:cBhvr>
                                    </p:animEffect>
                                  </p:childTnLst>
                                </p:cTn>
                              </p:par>
                            </p:childTnLst>
                          </p:cTn>
                        </p:par>
                        <p:par>
                          <p:cTn id="33" fill="hold">
                            <p:stCondLst>
                              <p:cond delay="1000"/>
                            </p:stCondLst>
                            <p:childTnLst>
                              <p:par>
                                <p:cTn id="34" presetID="3" presetClass="entr" presetSubtype="1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blinds(horizontal)">
                                      <p:cBhvr>
                                        <p:cTn id="36" dur="500"/>
                                        <p:tgtEl>
                                          <p:spTgt spid="3">
                                            <p:txEl>
                                              <p:pRg st="2" end="2"/>
                                            </p:txEl>
                                          </p:spTgt>
                                        </p:tgtEl>
                                      </p:cBhvr>
                                    </p:animEffect>
                                  </p:childTnLst>
                                </p:cTn>
                              </p:par>
                            </p:childTnLst>
                          </p:cTn>
                        </p:par>
                        <p:par>
                          <p:cTn id="37" fill="hold">
                            <p:stCondLst>
                              <p:cond delay="1500"/>
                            </p:stCondLst>
                            <p:childTnLst>
                              <p:par>
                                <p:cTn id="38" presetID="3" presetClass="entr" presetSubtype="10" fill="hold" grpId="0"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blinds(horizontal)">
                                      <p:cBhvr>
                                        <p:cTn id="4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 grpId="0"/>
      <p:bldP spid="3" grpId="0" animBg="1"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666355" y="1671955"/>
            <a:ext cx="4029075" cy="4258310"/>
          </a:xfrm>
          <a:prstGeom prst="rect">
            <a:avLst/>
          </a:prstGeom>
          <a:solidFill>
            <a:schemeClr val="accent5"/>
          </a:solidFill>
          <a:ln>
            <a:solidFill>
              <a:schemeClr val="accent1"/>
            </a:solidFill>
          </a:ln>
        </p:spPr>
        <p:txBody>
          <a:bodyPr vert="horz" wrap="square" rtlCol="0">
            <a:noAutofit/>
          </a:bodyPr>
          <a:lstStyle/>
          <a:p>
            <a:pPr algn="l" eaLnBrk="0" fontAlgn="base" hangingPunct="0">
              <a:lnSpc>
                <a:spcPct val="150000"/>
              </a:lnSpc>
              <a:spcBef>
                <a:spcPct val="0"/>
              </a:spcBef>
              <a:spcAft>
                <a:spcPct val="0"/>
              </a:spcAft>
              <a:buFont typeface="Arial" panose="020B0604020202020204" pitchFamily="34" charset="0"/>
              <a:buNone/>
              <a:defRPr/>
            </a:pPr>
            <a:r>
              <a:rPr lang="zh-CN" altLang="en-US" sz="2000" dirty="0">
                <a:solidFill>
                  <a:schemeClr val="bg1"/>
                </a:solidFill>
                <a:latin typeface="黑体" panose="02010609060101010101" charset="-122"/>
                <a:ea typeface="黑体" panose="02010609060101010101" charset="-122"/>
                <a:sym typeface="华文行楷" panose="02010800040101010101" pitchFamily="2" charset="-122"/>
              </a:rPr>
              <a:t>　马斯洛和其他的行为心理学家都认为，一个国家多数人的需要层次结构，是同这个国家的经济发展水平、科技发展水平、文化和人民受教育的程度直接相关的。在发展中国家，生理需要和安全需要占主导的人数比例较大，而高级需要占主导的人数比例较小；在发达国家，则刚好相反。</a:t>
            </a:r>
            <a:endParaRPr lang="zh-CN" altLang="en-US" sz="2000" dirty="0">
              <a:solidFill>
                <a:schemeClr val="bg1"/>
              </a:solidFill>
              <a:latin typeface="黑体" panose="02010609060101010101" charset="-122"/>
              <a:ea typeface="黑体" panose="02010609060101010101" charset="-122"/>
              <a:sym typeface="华文行楷" panose="02010800040101010101" pitchFamily="2" charset="-122"/>
            </a:endParaRPr>
          </a:p>
        </p:txBody>
      </p:sp>
      <p:sp>
        <p:nvSpPr>
          <p:cNvPr id="12" name="椭圆 11"/>
          <p:cNvSpPr/>
          <p:nvPr/>
        </p:nvSpPr>
        <p:spPr>
          <a:xfrm>
            <a:off x="72910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178165" y="593153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8779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8" name="矩形 1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1440" y="875030"/>
            <a:ext cx="7509510" cy="579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5925149" y="-3958726"/>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918210" y="1208405"/>
            <a:ext cx="10167620" cy="16998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1024505" y="1250909"/>
            <a:ext cx="10144148" cy="1490345"/>
          </a:xfrm>
          <a:prstGeom prst="rect">
            <a:avLst/>
          </a:prstGeom>
        </p:spPr>
        <p:txBody>
          <a:bodyPr wrap="square" lIns="105571" tIns="52784" rIns="105571" bIns="52784">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zh-CN" altLang="en-US" sz="2000" b="1" dirty="0">
                <a:solidFill>
                  <a:schemeClr val="tx1">
                    <a:lumMod val="85000"/>
                    <a:lumOff val="15000"/>
                  </a:schemeClr>
                </a:solidFill>
                <a:latin typeface="黑体" panose="02010609060101010101" charset="-122"/>
                <a:ea typeface="黑体" panose="02010609060101010101" charset="-122"/>
                <a:sym typeface="+mn-ea"/>
              </a:rPr>
              <a:t>发展不平衡</a:t>
            </a:r>
            <a:r>
              <a:rPr lang="zh-CN" altLang="en-US" sz="2000" dirty="0">
                <a:solidFill>
                  <a:schemeClr val="tx1">
                    <a:lumMod val="85000"/>
                    <a:lumOff val="15000"/>
                  </a:schemeClr>
                </a:solidFill>
                <a:latin typeface="黑体" panose="02010609060101010101" charset="-122"/>
                <a:ea typeface="黑体" panose="02010609060101010101" charset="-122"/>
                <a:sym typeface="+mn-ea"/>
              </a:rPr>
              <a:t>：</a:t>
            </a:r>
            <a:r>
              <a:rPr lang="zh-CN" altLang="en-US" sz="2000" dirty="0">
                <a:solidFill>
                  <a:schemeClr val="tx1">
                    <a:lumMod val="85000"/>
                    <a:lumOff val="15000"/>
                  </a:schemeClr>
                </a:solidFill>
                <a:latin typeface="黑体" panose="02010609060101010101" charset="-122"/>
                <a:ea typeface="黑体" panose="02010609060101010101" charset="-122"/>
                <a:sym typeface="+mn-ea"/>
              </a:rPr>
              <a:t>主要指各区域各领域各方面发展不够平衡，制约了全国发展水平提升。</a:t>
            </a:r>
            <a:endParaRPr kumimoji="0" lang="zh-CN" altLang="en-US" sz="2000" i="0" u="none" strike="noStrike" kern="1200" cap="none" spc="0" normalizeH="0" baseline="0" dirty="0">
              <a:solidFill>
                <a:schemeClr val="tx1">
                  <a:lumMod val="85000"/>
                  <a:lumOff val="15000"/>
                </a:schemeClr>
              </a:solidFill>
              <a:latin typeface="黑体" panose="02010609060101010101" charset="-122"/>
              <a:ea typeface="黑体" panose="02010609060101010101" charset="-122"/>
              <a:cs typeface="+mn-cs"/>
            </a:endParaRP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zh-CN" altLang="en-US" sz="2000" b="1" dirty="0">
                <a:solidFill>
                  <a:schemeClr val="tx1">
                    <a:lumMod val="85000"/>
                    <a:lumOff val="15000"/>
                  </a:schemeClr>
                </a:solidFill>
                <a:latin typeface="黑体" panose="02010609060101010101" charset="-122"/>
                <a:ea typeface="黑体" panose="02010609060101010101" charset="-122"/>
                <a:sym typeface="+mn-ea"/>
              </a:rPr>
              <a:t>发展不充分</a:t>
            </a:r>
            <a:r>
              <a:rPr lang="zh-CN" altLang="en-US" sz="2000" dirty="0">
                <a:solidFill>
                  <a:schemeClr val="tx1">
                    <a:lumMod val="85000"/>
                    <a:lumOff val="15000"/>
                  </a:schemeClr>
                </a:solidFill>
                <a:latin typeface="黑体" panose="02010609060101010101" charset="-122"/>
                <a:ea typeface="黑体" panose="02010609060101010101" charset="-122"/>
                <a:sym typeface="+mn-ea"/>
              </a:rPr>
              <a:t>：</a:t>
            </a:r>
            <a:r>
              <a:rPr lang="zh-CN" altLang="en-US" sz="2000" dirty="0">
                <a:solidFill>
                  <a:schemeClr val="tx1">
                    <a:lumMod val="85000"/>
                    <a:lumOff val="15000"/>
                  </a:schemeClr>
                </a:solidFill>
                <a:latin typeface="黑体" panose="02010609060101010101" charset="-122"/>
                <a:ea typeface="黑体" panose="02010609060101010101" charset="-122"/>
                <a:sym typeface="+mn-ea"/>
              </a:rPr>
              <a:t>主要指一些地区、一些领域、一些方面还有发展不足的问题，发展的任务仍然很重</a:t>
            </a:r>
            <a:r>
              <a:rPr lang="zh-CN" altLang="en-US" sz="2000" dirty="0">
                <a:solidFill>
                  <a:schemeClr val="tx1">
                    <a:lumMod val="85000"/>
                    <a:lumOff val="15000"/>
                  </a:schemeClr>
                </a:solidFill>
                <a:latin typeface="黑体" panose="02010609060101010101" charset="-122"/>
                <a:ea typeface="黑体" panose="02010609060101010101" charset="-122"/>
                <a:sym typeface="+mn-ea"/>
              </a:rPr>
              <a:t>。</a:t>
            </a:r>
            <a:endParaRPr lang="zh-CN" altLang="en-US" sz="2000" dirty="0">
              <a:solidFill>
                <a:schemeClr val="tx1">
                  <a:lumMod val="85000"/>
                  <a:lumOff val="15000"/>
                </a:schemeClr>
              </a:solidFill>
              <a:latin typeface="黑体" panose="02010609060101010101" charset="-122"/>
              <a:ea typeface="黑体" panose="02010609060101010101" charset="-122"/>
              <a:sym typeface="+mn-ea"/>
            </a:endParaRPr>
          </a:p>
        </p:txBody>
      </p:sp>
      <p:pic>
        <p:nvPicPr>
          <p:cNvPr id="105475" name="Picture 2"/>
          <p:cNvPicPr>
            <a:picLocks noChangeAspect="1"/>
          </p:cNvPicPr>
          <p:nvPr/>
        </p:nvPicPr>
        <p:blipFill>
          <a:blip r:embed="rId1">
            <a:lum contrast="18000"/>
          </a:blip>
          <a:stretch>
            <a:fillRect/>
          </a:stretch>
        </p:blipFill>
        <p:spPr>
          <a:xfrm>
            <a:off x="964565" y="3321050"/>
            <a:ext cx="4129405" cy="2592705"/>
          </a:xfrm>
          <a:prstGeom prst="rect">
            <a:avLst/>
          </a:prstGeom>
          <a:noFill/>
          <a:ln w="57150">
            <a:solidFill>
              <a:schemeClr val="accent1"/>
            </a:solidFill>
          </a:ln>
          <a:effectLst>
            <a:outerShdw blurRad="50800" dist="38100" dir="8100000" algn="tr" rotWithShape="0">
              <a:prstClr val="black">
                <a:alpha val="40000"/>
              </a:prstClr>
            </a:outerShdw>
          </a:effectLst>
        </p:spPr>
      </p:pic>
      <p:pic>
        <p:nvPicPr>
          <p:cNvPr id="105476" name="Picture 4"/>
          <p:cNvPicPr>
            <a:picLocks noChangeAspect="1"/>
          </p:cNvPicPr>
          <p:nvPr/>
        </p:nvPicPr>
        <p:blipFill>
          <a:blip r:embed="rId2">
            <a:lum contrast="18000"/>
          </a:blip>
          <a:stretch>
            <a:fillRect/>
          </a:stretch>
        </p:blipFill>
        <p:spPr>
          <a:xfrm>
            <a:off x="6623050" y="3320415"/>
            <a:ext cx="4451985" cy="2593975"/>
          </a:xfrm>
          <a:prstGeom prst="rect">
            <a:avLst/>
          </a:prstGeom>
          <a:noFill/>
          <a:ln w="57150">
            <a:solidFill>
              <a:schemeClr val="accent1"/>
            </a:solidFill>
          </a:ln>
          <a:effectLst>
            <a:outerShdw blurRad="50800" dist="38100" dir="8100000" algn="tr" rotWithShape="0">
              <a:prstClr val="black">
                <a:alpha val="40000"/>
              </a:prstClr>
            </a:outerShdw>
          </a:effectLst>
        </p:spPr>
      </p:pic>
      <p:sp>
        <p:nvSpPr>
          <p:cNvPr id="3" name="右箭头 2"/>
          <p:cNvSpPr/>
          <p:nvPr/>
        </p:nvSpPr>
        <p:spPr>
          <a:xfrm>
            <a:off x="5416550" y="4048760"/>
            <a:ext cx="883920" cy="113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81480" y="377190"/>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矩形 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105475"/>
                                        </p:tgtEl>
                                        <p:attrNameLst>
                                          <p:attrName>style.visibility</p:attrName>
                                        </p:attrNameLst>
                                      </p:cBhvr>
                                      <p:to>
                                        <p:strVal val="visible"/>
                                      </p:to>
                                    </p:set>
                                    <p:anim calcmode="lin" valueType="num">
                                      <p:cBhvr>
                                        <p:cTn id="25" dur="1000" fill="hold"/>
                                        <p:tgtEl>
                                          <p:spTgt spid="105475"/>
                                        </p:tgtEl>
                                        <p:attrNameLst>
                                          <p:attrName>ppt_w</p:attrName>
                                        </p:attrNameLst>
                                      </p:cBhvr>
                                      <p:tavLst>
                                        <p:tav tm="0">
                                          <p:val>
                                            <p:strVal val="#ppt_w*0.70"/>
                                          </p:val>
                                        </p:tav>
                                        <p:tav tm="100000">
                                          <p:val>
                                            <p:strVal val="#ppt_w"/>
                                          </p:val>
                                        </p:tav>
                                      </p:tavLst>
                                    </p:anim>
                                    <p:anim calcmode="lin" valueType="num">
                                      <p:cBhvr>
                                        <p:cTn id="26" dur="1000" fill="hold"/>
                                        <p:tgtEl>
                                          <p:spTgt spid="105475"/>
                                        </p:tgtEl>
                                        <p:attrNameLst>
                                          <p:attrName>ppt_h</p:attrName>
                                        </p:attrNameLst>
                                      </p:cBhvr>
                                      <p:tavLst>
                                        <p:tav tm="0">
                                          <p:val>
                                            <p:strVal val="#ppt_h"/>
                                          </p:val>
                                        </p:tav>
                                        <p:tav tm="100000">
                                          <p:val>
                                            <p:strVal val="#ppt_h"/>
                                          </p:val>
                                        </p:tav>
                                      </p:tavLst>
                                    </p:anim>
                                    <p:animEffect transition="in" filter="fade">
                                      <p:cBhvr>
                                        <p:cTn id="27" dur="1000"/>
                                        <p:tgtEl>
                                          <p:spTgt spid="10547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55" presetClass="entr" presetSubtype="0" fill="hold" nodeType="afterEffect">
                                  <p:stCondLst>
                                    <p:cond delay="0"/>
                                  </p:stCondLst>
                                  <p:childTnLst>
                                    <p:set>
                                      <p:cBhvr>
                                        <p:cTn id="36" dur="1" fill="hold">
                                          <p:stCondLst>
                                            <p:cond delay="0"/>
                                          </p:stCondLst>
                                        </p:cTn>
                                        <p:tgtEl>
                                          <p:spTgt spid="105476"/>
                                        </p:tgtEl>
                                        <p:attrNameLst>
                                          <p:attrName>style.visibility</p:attrName>
                                        </p:attrNameLst>
                                      </p:cBhvr>
                                      <p:to>
                                        <p:strVal val="visible"/>
                                      </p:to>
                                    </p:set>
                                    <p:anim calcmode="lin" valueType="num">
                                      <p:cBhvr>
                                        <p:cTn id="37" dur="1000" fill="hold"/>
                                        <p:tgtEl>
                                          <p:spTgt spid="105476"/>
                                        </p:tgtEl>
                                        <p:attrNameLst>
                                          <p:attrName>ppt_w</p:attrName>
                                        </p:attrNameLst>
                                      </p:cBhvr>
                                      <p:tavLst>
                                        <p:tav tm="0">
                                          <p:val>
                                            <p:strVal val="#ppt_w*0.70"/>
                                          </p:val>
                                        </p:tav>
                                        <p:tav tm="100000">
                                          <p:val>
                                            <p:strVal val="#ppt_w"/>
                                          </p:val>
                                        </p:tav>
                                      </p:tavLst>
                                    </p:anim>
                                    <p:anim calcmode="lin" valueType="num">
                                      <p:cBhvr>
                                        <p:cTn id="38" dur="1000" fill="hold"/>
                                        <p:tgtEl>
                                          <p:spTgt spid="105476"/>
                                        </p:tgtEl>
                                        <p:attrNameLst>
                                          <p:attrName>ppt_h</p:attrName>
                                        </p:attrNameLst>
                                      </p:cBhvr>
                                      <p:tavLst>
                                        <p:tav tm="0">
                                          <p:val>
                                            <p:strVal val="#ppt_h"/>
                                          </p:val>
                                        </p:tav>
                                        <p:tav tm="100000">
                                          <p:val>
                                            <p:strVal val="#ppt_h"/>
                                          </p:val>
                                        </p:tav>
                                      </p:tavLst>
                                    </p:anim>
                                    <p:animEffect transition="in" filter="fade">
                                      <p:cBhvr>
                                        <p:cTn id="39" dur="1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3" grpId="0" bldLvl="0" animBg="1"/>
      <p:bldP spid="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6012144" y="-3904751"/>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sym typeface="微软雅黑" panose="020B0503020204020204" pitchFamily="34" charset="-122"/>
            </a:endParaRPr>
          </a:p>
        </p:txBody>
      </p:sp>
      <p:sp>
        <p:nvSpPr>
          <p:cNvPr id="17" name="矩形 16"/>
          <p:cNvSpPr/>
          <p:nvPr/>
        </p:nvSpPr>
        <p:spPr>
          <a:xfrm>
            <a:off x="1012050" y="1240010"/>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sym typeface="微软雅黑" panose="020B0503020204020204" pitchFamily="34" charset="-122"/>
            </a:endParaRPr>
          </a:p>
        </p:txBody>
      </p:sp>
      <p:sp>
        <p:nvSpPr>
          <p:cNvPr id="18" name="矩形 17"/>
          <p:cNvSpPr/>
          <p:nvPr/>
        </p:nvSpPr>
        <p:spPr>
          <a:xfrm>
            <a:off x="1111500" y="1304884"/>
            <a:ext cx="10144148" cy="443865"/>
          </a:xfrm>
          <a:prstGeom prst="rect">
            <a:avLst/>
          </a:prstGeom>
        </p:spPr>
        <p:txBody>
          <a:bodyPr wrap="square" lIns="105571" tIns="52784" rIns="105571" bIns="5278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200" b="1" dirty="0">
                <a:solidFill>
                  <a:schemeClr val="tx1">
                    <a:lumMod val="85000"/>
                    <a:lumOff val="15000"/>
                  </a:schemeClr>
                </a:solidFill>
                <a:latin typeface="黑体" panose="02010609060101010101" charset="-122"/>
                <a:ea typeface="黑体" panose="02010609060101010101" charset="-122"/>
                <a:sym typeface="+mn-ea"/>
              </a:rPr>
              <a:t>那么，我国发展不平衡不充分主要表现在哪些方面呢？</a:t>
            </a:r>
            <a:endParaRPr lang="zh-CN" altLang="en-US" sz="2200" b="1" dirty="0">
              <a:solidFill>
                <a:schemeClr val="tx1">
                  <a:lumMod val="85000"/>
                  <a:lumOff val="15000"/>
                </a:schemeClr>
              </a:solidFill>
              <a:latin typeface="黑体" panose="02010609060101010101" charset="-122"/>
              <a:ea typeface="黑体" panose="02010609060101010101" charset="-122"/>
              <a:sym typeface="+mn-ea"/>
            </a:endParaRPr>
          </a:p>
        </p:txBody>
      </p:sp>
      <p:sp>
        <p:nvSpPr>
          <p:cNvPr id="3" name="文本框 2" descr="7b0a202020202262756c6c6574223a20227b5c2263617465676f727949645c223a31303030372c5c2274656d706c61746549645c223a32303233313135397d220a7d0a"/>
          <p:cNvSpPr txBox="1"/>
          <p:nvPr/>
        </p:nvSpPr>
        <p:spPr>
          <a:xfrm>
            <a:off x="1278255" y="2023110"/>
            <a:ext cx="10015220" cy="3784600"/>
          </a:xfrm>
          <a:prstGeom prst="rect">
            <a:avLst/>
          </a:prstGeom>
          <a:noFill/>
        </p:spPr>
        <p:txBody>
          <a:bodyPr wrap="square" rtlCol="0" anchor="t">
            <a:spAutoFit/>
          </a:bodyPr>
          <a:lstStyle/>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rPr>
              <a:t>今天的中国，繁华都市和落后乡村并存</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rPr>
              <a:t>东部发达和西部滞后同在</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rPr>
              <a:t>从收入分配来看，虽然我国人均国民收入在世界上处于中等偏上行列，但收入分配差距仍然较大，财富配置在城乡、地区和人群间失衡</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rPr>
              <a:t>既有高铁、超级计算机、“中国天眼”望远镜、移动支付等领先世界，也有“靠天吃饭”、铁犁牛耕等落后生产方式存在</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rPr>
              <a:t>从“五位一体”总体布局来看，经济政治文化社会生态等领域现代化步伐不一致。这种不一致主要表现为硬实力与软实力的发展不平衡。</a:t>
            </a:r>
            <a:endPar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1678305" y="401955"/>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矩形 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sym typeface="微软雅黑" panose="020B0503020204020204" pitchFamily="34" charset="-122"/>
            </a:endParaRPr>
          </a:p>
        </p:txBody>
      </p:sp>
      <p:sp>
        <p:nvSpPr>
          <p:cNvPr id="63" name="矩形 62"/>
          <p:cNvSpPr/>
          <p:nvPr/>
        </p:nvSpPr>
        <p:spPr>
          <a:xfrm>
            <a:off x="1062673" y="2246153"/>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6" name="矩形 5"/>
          <p:cNvSpPr/>
          <p:nvPr/>
        </p:nvSpPr>
        <p:spPr>
          <a:xfrm>
            <a:off x="1063943" y="2693193"/>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7" name="矩形 6"/>
          <p:cNvSpPr/>
          <p:nvPr/>
        </p:nvSpPr>
        <p:spPr>
          <a:xfrm>
            <a:off x="1062673" y="3143408"/>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8" name="矩形 7"/>
          <p:cNvSpPr/>
          <p:nvPr/>
        </p:nvSpPr>
        <p:spPr>
          <a:xfrm>
            <a:off x="1062673" y="4067968"/>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矩形 8"/>
          <p:cNvSpPr/>
          <p:nvPr/>
        </p:nvSpPr>
        <p:spPr>
          <a:xfrm>
            <a:off x="1062673" y="4970938"/>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250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2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0" presetClass="entr" presetSubtype="0" fill="hold" grpId="0" nodeType="clickEffect">
                                  <p:stCondLst>
                                    <p:cond delay="0"/>
                                  </p:stCondLst>
                                  <p:iterate type="lt">
                                    <p:tmPct val="10000"/>
                                  </p:iterate>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1"/>
                                          </p:val>
                                        </p:tav>
                                        <p:tav tm="100000">
                                          <p:val>
                                            <p:strVal val="#ppt_x"/>
                                          </p:val>
                                        </p:tav>
                                      </p:tavLst>
                                    </p:anim>
                                    <p:anim calcmode="lin" valueType="num">
                                      <p:cBhvr>
                                        <p:cTn id="4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3" grpId="0"/>
      <p:bldP spid="5" grpId="0" bldLvl="0" animBg="1"/>
      <p:bldP spid="63" grpId="0" bldLvl="0" animBg="1"/>
      <p:bldP spid="6" grpId="0" bldLvl="0" animBg="1"/>
      <p:bldP spid="7" grpId="0" bldLvl="0" animBg="1"/>
      <p:bldP spid="8" grpId="0" bldLvl="0" animBg="1"/>
      <p:bldP spid="9"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724660" y="2258060"/>
            <a:ext cx="4054475" cy="3942080"/>
          </a:xfrm>
          <a:prstGeom prst="rect">
            <a:avLst/>
          </a:prstGeom>
          <a:solidFill>
            <a:schemeClr val="bg1">
              <a:alpha val="40000"/>
            </a:schemeClr>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黑体" panose="02010609060101010101" charset="-122"/>
              <a:ea typeface="黑体" panose="02010609060101010101" charset="-122"/>
            </a:endParaRPr>
          </a:p>
        </p:txBody>
      </p:sp>
      <p:sp>
        <p:nvSpPr>
          <p:cNvPr id="31" name="矩形 30"/>
          <p:cNvSpPr/>
          <p:nvPr/>
        </p:nvSpPr>
        <p:spPr>
          <a:xfrm>
            <a:off x="1724660" y="5838825"/>
            <a:ext cx="4055110" cy="361315"/>
          </a:xfrm>
          <a:prstGeom prst="rect">
            <a:avLst/>
          </a:prstGeom>
          <a:solidFill>
            <a:srgbClr val="C0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uLnTx/>
                <a:uFillTx/>
                <a:latin typeface="黑体" panose="02010609060101010101" charset="-122"/>
                <a:ea typeface="黑体" panose="02010609060101010101" charset="-122"/>
              </a:rPr>
              <a:t>存在的问题</a:t>
            </a:r>
            <a:endParaRPr kumimoji="0" lang="zh-CN" altLang="en-US" sz="1600" b="1" i="0" u="none" strike="noStrike" kern="0" cap="none" spc="0" normalizeH="0" baseline="0" noProof="0" dirty="0">
              <a:ln>
                <a:noFill/>
              </a:ln>
              <a:solidFill>
                <a:sysClr val="window" lastClr="FFFFFF"/>
              </a:solidFill>
              <a:uLnTx/>
              <a:uFillTx/>
              <a:latin typeface="黑体" panose="02010609060101010101" charset="-122"/>
              <a:ea typeface="黑体" panose="02010609060101010101" charset="-122"/>
            </a:endParaRPr>
          </a:p>
        </p:txBody>
      </p:sp>
      <p:sp>
        <p:nvSpPr>
          <p:cNvPr id="34" name="矩形 33"/>
          <p:cNvSpPr/>
          <p:nvPr/>
        </p:nvSpPr>
        <p:spPr>
          <a:xfrm>
            <a:off x="3439795" y="2258060"/>
            <a:ext cx="624840" cy="64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5" name="矩形 34"/>
          <p:cNvSpPr/>
          <p:nvPr/>
        </p:nvSpPr>
        <p:spPr>
          <a:xfrm>
            <a:off x="1871980" y="2419350"/>
            <a:ext cx="3761105" cy="3322955"/>
          </a:xfrm>
          <a:prstGeom prst="rect">
            <a:avLst/>
          </a:prstGeom>
          <a:noFill/>
        </p:spPr>
        <p:txBody>
          <a:bodyPr wrap="square" rtlCol="0">
            <a:spAutoFit/>
          </a:bodyPr>
          <a:lstStyle/>
          <a:p>
            <a:pPr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defRPr/>
            </a:pPr>
            <a:r>
              <a:rPr lang="zh-CN" altLang="en-US" sz="2000" dirty="0">
                <a:solidFill>
                  <a:schemeClr val="tx1">
                    <a:lumMod val="85000"/>
                    <a:lumOff val="15000"/>
                  </a:schemeClr>
                </a:solidFill>
                <a:latin typeface="黑体" panose="02010609060101010101" charset="-122"/>
                <a:ea typeface="黑体" panose="02010609060101010101" charset="-122"/>
                <a:sym typeface="+mn-ea"/>
              </a:rPr>
              <a:t>在</a:t>
            </a: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rPr>
              <a:t>现阶段，我国存在的发展不平衡不充分问题相互掣肘，带来很多社会矛盾和问题，是现阶段各种社会矛盾的主要根源。当前和今后一个时期制约满足人民美好生活需要的主要因素是发展不平衡不充分问题。</a:t>
            </a:r>
            <a:endPar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endParaRPr>
          </a:p>
        </p:txBody>
      </p:sp>
      <p:sp>
        <p:nvSpPr>
          <p:cNvPr id="36" name="矩形 35"/>
          <p:cNvSpPr/>
          <p:nvPr/>
        </p:nvSpPr>
        <p:spPr>
          <a:xfrm>
            <a:off x="6410960" y="2223135"/>
            <a:ext cx="4055110" cy="3976370"/>
          </a:xfrm>
          <a:prstGeom prst="rect">
            <a:avLst/>
          </a:prstGeom>
          <a:solidFill>
            <a:schemeClr val="bg1">
              <a:alpha val="40000"/>
            </a:schemeClr>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黑体" panose="02010609060101010101" charset="-122"/>
              <a:ea typeface="黑体" panose="02010609060101010101" charset="-122"/>
            </a:endParaRPr>
          </a:p>
        </p:txBody>
      </p:sp>
      <p:sp>
        <p:nvSpPr>
          <p:cNvPr id="37" name="矩形 36"/>
          <p:cNvSpPr/>
          <p:nvPr/>
        </p:nvSpPr>
        <p:spPr>
          <a:xfrm>
            <a:off x="6410960" y="5838825"/>
            <a:ext cx="4055110" cy="361315"/>
          </a:xfrm>
          <a:prstGeom prst="rect">
            <a:avLst/>
          </a:prstGeom>
          <a:solidFill>
            <a:srgbClr val="C0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kern="0" dirty="0">
                <a:solidFill>
                  <a:sysClr val="window" lastClr="FFFFFF"/>
                </a:solidFill>
                <a:latin typeface="黑体" panose="02010609060101010101" charset="-122"/>
                <a:ea typeface="黑体" panose="02010609060101010101" charset="-122"/>
              </a:rPr>
              <a:t>具体表现</a:t>
            </a:r>
            <a:endParaRPr lang="zh-CN" altLang="en-US" sz="1600" b="1" kern="0" dirty="0">
              <a:solidFill>
                <a:sysClr val="window" lastClr="FFFFFF"/>
              </a:solidFill>
              <a:latin typeface="黑体" panose="02010609060101010101" charset="-122"/>
              <a:ea typeface="黑体" panose="02010609060101010101" charset="-122"/>
            </a:endParaRPr>
          </a:p>
        </p:txBody>
      </p:sp>
      <p:sp>
        <p:nvSpPr>
          <p:cNvPr id="40" name="矩形 39"/>
          <p:cNvSpPr/>
          <p:nvPr/>
        </p:nvSpPr>
        <p:spPr>
          <a:xfrm>
            <a:off x="8126095" y="2192655"/>
            <a:ext cx="624840" cy="64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3" name="矩形 42"/>
          <p:cNvSpPr/>
          <p:nvPr/>
        </p:nvSpPr>
        <p:spPr>
          <a:xfrm>
            <a:off x="6691630" y="2837815"/>
            <a:ext cx="3774440" cy="286131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 城乡发展差距</a:t>
            </a: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 区域发展差距</a:t>
            </a: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 收入分配差距</a:t>
            </a: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 生产力发展不平衡</a:t>
            </a: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en-US" altLang="zh-CN"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 </a:t>
            </a:r>
            <a:r>
              <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sym typeface="+mn-ea"/>
              </a:rPr>
              <a:t>各领域发展不平衡不充分</a:t>
            </a: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endParaRPr>
          </a:p>
          <a:p>
            <a:pPr marL="285750" marR="0" lvl="0" indent="-285750" algn="l" defTabSz="914400" rtl="0" eaLnBrk="1" fontAlgn="base" latinLnBrk="0" hangingPunct="1">
              <a:lnSpc>
                <a:spcPct val="150000"/>
              </a:lnSpc>
              <a:spcBef>
                <a:spcPct val="0"/>
              </a:spcBef>
              <a:spcAft>
                <a:spcPct val="0"/>
              </a:spcAft>
              <a:buClrTx/>
              <a:buSzTx/>
              <a:buFontTx/>
              <a:buNone/>
              <a:defRPr/>
            </a:pPr>
            <a:endParaRPr lang="zh-CN" altLang="en-US" sz="2000" dirty="0">
              <a:solidFill>
                <a:schemeClr val="bg2">
                  <a:lumMod val="10000"/>
                </a:schemeClr>
              </a:solidFill>
              <a:latin typeface="黑体" panose="02010609060101010101" charset="-122"/>
              <a:ea typeface="黑体" panose="02010609060101010101" charset="-122"/>
              <a:cs typeface="黑体" panose="02010609060101010101" charset="-122"/>
            </a:endParaRPr>
          </a:p>
        </p:txBody>
      </p:sp>
      <p:sp>
        <p:nvSpPr>
          <p:cNvPr id="76" name="箭头: 右 25"/>
          <p:cNvSpPr/>
          <p:nvPr/>
        </p:nvSpPr>
        <p:spPr>
          <a:xfrm>
            <a:off x="3933190" y="2116455"/>
            <a:ext cx="2661920" cy="3929380"/>
          </a:xfrm>
          <a:custGeom>
            <a:avLst/>
            <a:gdLst>
              <a:gd name="connsiteX0" fmla="*/ 0 w 3833251"/>
              <a:gd name="connsiteY0" fmla="*/ 474678 h 1898713"/>
              <a:gd name="connsiteX1" fmla="*/ 2883895 w 3833251"/>
              <a:gd name="connsiteY1" fmla="*/ 474678 h 1898713"/>
              <a:gd name="connsiteX2" fmla="*/ 2883895 w 3833251"/>
              <a:gd name="connsiteY2" fmla="*/ 0 h 1898713"/>
              <a:gd name="connsiteX3" fmla="*/ 3833251 w 3833251"/>
              <a:gd name="connsiteY3" fmla="*/ 949357 h 1898713"/>
              <a:gd name="connsiteX4" fmla="*/ 2883895 w 3833251"/>
              <a:gd name="connsiteY4" fmla="*/ 1898713 h 1898713"/>
              <a:gd name="connsiteX5" fmla="*/ 2883895 w 3833251"/>
              <a:gd name="connsiteY5" fmla="*/ 1424035 h 1898713"/>
              <a:gd name="connsiteX6" fmla="*/ 0 w 3833251"/>
              <a:gd name="connsiteY6" fmla="*/ 1424035 h 1898713"/>
              <a:gd name="connsiteX7" fmla="*/ 0 w 3833251"/>
              <a:gd name="connsiteY7" fmla="*/ 474678 h 1898713"/>
              <a:gd name="connsiteX0-1" fmla="*/ 0 w 3833251"/>
              <a:gd name="connsiteY0-2" fmla="*/ 0 h 2668635"/>
              <a:gd name="connsiteX1-3" fmla="*/ 2883895 w 3833251"/>
              <a:gd name="connsiteY1-4" fmla="*/ 1244600 h 2668635"/>
              <a:gd name="connsiteX2-5" fmla="*/ 2883895 w 3833251"/>
              <a:gd name="connsiteY2-6" fmla="*/ 769922 h 2668635"/>
              <a:gd name="connsiteX3-7" fmla="*/ 3833251 w 3833251"/>
              <a:gd name="connsiteY3-8" fmla="*/ 1719279 h 2668635"/>
              <a:gd name="connsiteX4-9" fmla="*/ 2883895 w 3833251"/>
              <a:gd name="connsiteY4-10" fmla="*/ 2668635 h 2668635"/>
              <a:gd name="connsiteX5-11" fmla="*/ 2883895 w 3833251"/>
              <a:gd name="connsiteY5-12" fmla="*/ 2193957 h 2668635"/>
              <a:gd name="connsiteX6-13" fmla="*/ 0 w 3833251"/>
              <a:gd name="connsiteY6-14" fmla="*/ 2193957 h 2668635"/>
              <a:gd name="connsiteX7-15" fmla="*/ 0 w 3833251"/>
              <a:gd name="connsiteY7-16" fmla="*/ 0 h 2668635"/>
              <a:gd name="connsiteX0-17" fmla="*/ 25400 w 3858651"/>
              <a:gd name="connsiteY0-18" fmla="*/ 0 h 3375057"/>
              <a:gd name="connsiteX1-19" fmla="*/ 2909295 w 3858651"/>
              <a:gd name="connsiteY1-20" fmla="*/ 1244600 h 3375057"/>
              <a:gd name="connsiteX2-21" fmla="*/ 2909295 w 3858651"/>
              <a:gd name="connsiteY2-22" fmla="*/ 769922 h 3375057"/>
              <a:gd name="connsiteX3-23" fmla="*/ 3858651 w 3858651"/>
              <a:gd name="connsiteY3-24" fmla="*/ 1719279 h 3375057"/>
              <a:gd name="connsiteX4-25" fmla="*/ 2909295 w 3858651"/>
              <a:gd name="connsiteY4-26" fmla="*/ 2668635 h 3375057"/>
              <a:gd name="connsiteX5-27" fmla="*/ 2909295 w 3858651"/>
              <a:gd name="connsiteY5-28" fmla="*/ 2193957 h 3375057"/>
              <a:gd name="connsiteX6-29" fmla="*/ 0 w 3858651"/>
              <a:gd name="connsiteY6-30" fmla="*/ 3375057 h 3375057"/>
              <a:gd name="connsiteX7-31" fmla="*/ 25400 w 3858651"/>
              <a:gd name="connsiteY7-32" fmla="*/ 0 h 3375057"/>
              <a:gd name="connsiteX0-33" fmla="*/ 25400 w 3858651"/>
              <a:gd name="connsiteY0-34" fmla="*/ 0 h 3425857"/>
              <a:gd name="connsiteX1-35" fmla="*/ 2909295 w 3858651"/>
              <a:gd name="connsiteY1-36" fmla="*/ 1244600 h 3425857"/>
              <a:gd name="connsiteX2-37" fmla="*/ 2909295 w 3858651"/>
              <a:gd name="connsiteY2-38" fmla="*/ 769922 h 3425857"/>
              <a:gd name="connsiteX3-39" fmla="*/ 3858651 w 3858651"/>
              <a:gd name="connsiteY3-40" fmla="*/ 1719279 h 3425857"/>
              <a:gd name="connsiteX4-41" fmla="*/ 2909295 w 3858651"/>
              <a:gd name="connsiteY4-42" fmla="*/ 2668635 h 3425857"/>
              <a:gd name="connsiteX5-43" fmla="*/ 2909295 w 3858651"/>
              <a:gd name="connsiteY5-44" fmla="*/ 2193957 h 3425857"/>
              <a:gd name="connsiteX6-45" fmla="*/ 0 w 3858651"/>
              <a:gd name="connsiteY6-46" fmla="*/ 3425857 h 3425857"/>
              <a:gd name="connsiteX7-47" fmla="*/ 25400 w 3858651"/>
              <a:gd name="connsiteY7-48" fmla="*/ 0 h 3425857"/>
              <a:gd name="connsiteX0-49" fmla="*/ 25400 w 3858651"/>
              <a:gd name="connsiteY0-50" fmla="*/ 0 h 3425857"/>
              <a:gd name="connsiteX1-51" fmla="*/ 2909295 w 3858651"/>
              <a:gd name="connsiteY1-52" fmla="*/ 1244600 h 3425857"/>
              <a:gd name="connsiteX2-53" fmla="*/ 2909295 w 3858651"/>
              <a:gd name="connsiteY2-54" fmla="*/ 769922 h 3425857"/>
              <a:gd name="connsiteX3-55" fmla="*/ 3858651 w 3858651"/>
              <a:gd name="connsiteY3-56" fmla="*/ 1719279 h 3425857"/>
              <a:gd name="connsiteX4-57" fmla="*/ 2909295 w 3858651"/>
              <a:gd name="connsiteY4-58" fmla="*/ 2668635 h 3425857"/>
              <a:gd name="connsiteX5-59" fmla="*/ 2909295 w 3858651"/>
              <a:gd name="connsiteY5-60" fmla="*/ 2193957 h 3425857"/>
              <a:gd name="connsiteX6-61" fmla="*/ 0 w 3858651"/>
              <a:gd name="connsiteY6-62" fmla="*/ 3425857 h 3425857"/>
              <a:gd name="connsiteX7-63" fmla="*/ 25400 w 3858651"/>
              <a:gd name="connsiteY7-64" fmla="*/ 0 h 3425857"/>
              <a:gd name="connsiteX0-65" fmla="*/ 25400 w 3858651"/>
              <a:gd name="connsiteY0-66" fmla="*/ 0 h 3425857"/>
              <a:gd name="connsiteX1-67" fmla="*/ 2909295 w 3858651"/>
              <a:gd name="connsiteY1-68" fmla="*/ 1244600 h 3425857"/>
              <a:gd name="connsiteX2-69" fmla="*/ 2909295 w 3858651"/>
              <a:gd name="connsiteY2-70" fmla="*/ 769922 h 3425857"/>
              <a:gd name="connsiteX3-71" fmla="*/ 3858651 w 3858651"/>
              <a:gd name="connsiteY3-72" fmla="*/ 1719279 h 3425857"/>
              <a:gd name="connsiteX4-73" fmla="*/ 2909295 w 3858651"/>
              <a:gd name="connsiteY4-74" fmla="*/ 2668635 h 3425857"/>
              <a:gd name="connsiteX5-75" fmla="*/ 2909295 w 3858651"/>
              <a:gd name="connsiteY5-76" fmla="*/ 2193957 h 3425857"/>
              <a:gd name="connsiteX6-77" fmla="*/ 0 w 3858651"/>
              <a:gd name="connsiteY6-78" fmla="*/ 3425857 h 3425857"/>
              <a:gd name="connsiteX7-79" fmla="*/ 25400 w 3858651"/>
              <a:gd name="connsiteY7-80" fmla="*/ 0 h 3425857"/>
              <a:gd name="connsiteX0-81" fmla="*/ 25400 w 3858651"/>
              <a:gd name="connsiteY0-82" fmla="*/ 0 h 3425857"/>
              <a:gd name="connsiteX1-83" fmla="*/ 2909295 w 3858651"/>
              <a:gd name="connsiteY1-84" fmla="*/ 1244600 h 3425857"/>
              <a:gd name="connsiteX2-85" fmla="*/ 2909295 w 3858651"/>
              <a:gd name="connsiteY2-86" fmla="*/ 769922 h 3425857"/>
              <a:gd name="connsiteX3-87" fmla="*/ 3858651 w 3858651"/>
              <a:gd name="connsiteY3-88" fmla="*/ 1719279 h 3425857"/>
              <a:gd name="connsiteX4-89" fmla="*/ 2909295 w 3858651"/>
              <a:gd name="connsiteY4-90" fmla="*/ 2668635 h 3425857"/>
              <a:gd name="connsiteX5-91" fmla="*/ 2909295 w 3858651"/>
              <a:gd name="connsiteY5-92" fmla="*/ 2193957 h 3425857"/>
              <a:gd name="connsiteX6-93" fmla="*/ 0 w 3858651"/>
              <a:gd name="connsiteY6-94" fmla="*/ 3425857 h 3425857"/>
              <a:gd name="connsiteX7-95" fmla="*/ 25400 w 3858651"/>
              <a:gd name="connsiteY7-96" fmla="*/ 0 h 3425857"/>
              <a:gd name="connsiteX0-97" fmla="*/ 25400 w 3858651"/>
              <a:gd name="connsiteY0-98" fmla="*/ 0 h 3425857"/>
              <a:gd name="connsiteX1-99" fmla="*/ 2909295 w 3858651"/>
              <a:gd name="connsiteY1-100" fmla="*/ 1244600 h 3425857"/>
              <a:gd name="connsiteX2-101" fmla="*/ 2909295 w 3858651"/>
              <a:gd name="connsiteY2-102" fmla="*/ 769922 h 3425857"/>
              <a:gd name="connsiteX3-103" fmla="*/ 3858651 w 3858651"/>
              <a:gd name="connsiteY3-104" fmla="*/ 1719279 h 3425857"/>
              <a:gd name="connsiteX4-105" fmla="*/ 2909295 w 3858651"/>
              <a:gd name="connsiteY4-106" fmla="*/ 2668635 h 3425857"/>
              <a:gd name="connsiteX5-107" fmla="*/ 2909295 w 3858651"/>
              <a:gd name="connsiteY5-108" fmla="*/ 2193957 h 3425857"/>
              <a:gd name="connsiteX6-109" fmla="*/ 0 w 3858651"/>
              <a:gd name="connsiteY6-110" fmla="*/ 3425857 h 3425857"/>
              <a:gd name="connsiteX7-111" fmla="*/ 25400 w 3858651"/>
              <a:gd name="connsiteY7-112" fmla="*/ 0 h 34258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58651" h="3425857">
                <a:moveTo>
                  <a:pt x="25400" y="0"/>
                </a:moveTo>
                <a:cubicBezTo>
                  <a:pt x="986698" y="1049867"/>
                  <a:pt x="1947997" y="1236133"/>
                  <a:pt x="2909295" y="1244600"/>
                </a:cubicBezTo>
                <a:lnTo>
                  <a:pt x="2909295" y="769922"/>
                </a:lnTo>
                <a:lnTo>
                  <a:pt x="3858651" y="1719279"/>
                </a:lnTo>
                <a:lnTo>
                  <a:pt x="2909295" y="2668635"/>
                </a:lnTo>
                <a:lnTo>
                  <a:pt x="2909295" y="2193957"/>
                </a:lnTo>
                <a:cubicBezTo>
                  <a:pt x="1888730" y="2312490"/>
                  <a:pt x="830065" y="2532624"/>
                  <a:pt x="0" y="3425857"/>
                </a:cubicBezTo>
                <a:lnTo>
                  <a:pt x="25400" y="0"/>
                </a:lnTo>
                <a:close/>
              </a:path>
            </a:pathLst>
          </a:custGeom>
          <a:gradFill>
            <a:gsLst>
              <a:gs pos="0">
                <a:srgbClr val="C00000">
                  <a:alpha val="0"/>
                </a:srgbClr>
              </a:gs>
              <a:gs pos="100000">
                <a:srgbClr val="C00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50" name="组合 49"/>
          <p:cNvGrpSpPr/>
          <p:nvPr/>
        </p:nvGrpSpPr>
        <p:grpSpPr>
          <a:xfrm>
            <a:off x="3253740" y="1298575"/>
            <a:ext cx="924560" cy="924560"/>
            <a:chOff x="7456586" y="2683076"/>
            <a:chExt cx="1009093" cy="1009093"/>
          </a:xfrm>
        </p:grpSpPr>
        <p:sp>
          <p:nvSpPr>
            <p:cNvPr id="51" name="椭圆 50"/>
            <p:cNvSpPr/>
            <p:nvPr/>
          </p:nvSpPr>
          <p:spPr>
            <a:xfrm>
              <a:off x="7456586" y="2683076"/>
              <a:ext cx="1009093" cy="10090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52" name="图形 6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661849" y="2856517"/>
              <a:ext cx="662210" cy="662210"/>
            </a:xfrm>
            <a:prstGeom prst="rect">
              <a:avLst/>
            </a:prstGeom>
          </p:spPr>
        </p:pic>
      </p:grpSp>
      <p:grpSp>
        <p:nvGrpSpPr>
          <p:cNvPr id="74" name="组合 73"/>
          <p:cNvGrpSpPr/>
          <p:nvPr/>
        </p:nvGrpSpPr>
        <p:grpSpPr>
          <a:xfrm>
            <a:off x="7976235" y="1227455"/>
            <a:ext cx="924560" cy="924560"/>
            <a:chOff x="5957986" y="2683076"/>
            <a:chExt cx="1009093" cy="1009093"/>
          </a:xfrm>
        </p:grpSpPr>
        <p:sp>
          <p:nvSpPr>
            <p:cNvPr id="53" name="椭圆 52"/>
            <p:cNvSpPr/>
            <p:nvPr/>
          </p:nvSpPr>
          <p:spPr>
            <a:xfrm>
              <a:off x="5957986" y="2683076"/>
              <a:ext cx="1009093" cy="10090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pic>
          <p:nvPicPr>
            <p:cNvPr id="67" name="图形 6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5432" y="2901950"/>
              <a:ext cx="574202" cy="571344"/>
            </a:xfrm>
            <a:prstGeom prst="rect">
              <a:avLst/>
            </a:prstGeom>
          </p:spPr>
        </p:pic>
      </p:grpSp>
      <p:sp>
        <p:nvSpPr>
          <p:cNvPr id="54" name="文本框 53"/>
          <p:cNvSpPr txBox="1"/>
          <p:nvPr/>
        </p:nvSpPr>
        <p:spPr>
          <a:xfrm>
            <a:off x="1678305" y="401955"/>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5" name="矩形 5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strips(downLef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70" decel="100000"/>
                                        <p:tgtEl>
                                          <p:spTgt spid="26"/>
                                        </p:tgtEl>
                                      </p:cBhvr>
                                    </p:animEffect>
                                    <p:animScale>
                                      <p:cBhvr>
                                        <p:cTn id="24" dur="770" decel="100000"/>
                                        <p:tgtEl>
                                          <p:spTgt spid="26"/>
                                        </p:tgtEl>
                                      </p:cBhvr>
                                      <p:from x="10000" y="10000"/>
                                      <p:to x="200000" y="450000"/>
                                    </p:animScale>
                                    <p:animScale>
                                      <p:cBhvr>
                                        <p:cTn id="25" dur="1230" accel="100000" fill="hold">
                                          <p:stCondLst>
                                            <p:cond delay="770"/>
                                          </p:stCondLst>
                                        </p:cTn>
                                        <p:tgtEl>
                                          <p:spTgt spid="26"/>
                                        </p:tgtEl>
                                      </p:cBhvr>
                                      <p:from x="200000" y="450000"/>
                                      <p:to x="100000" y="100000"/>
                                    </p:animScale>
                                    <p:set>
                                      <p:cBhvr>
                                        <p:cTn id="26" dur="770" fill="hold"/>
                                        <p:tgtEl>
                                          <p:spTgt spid="26"/>
                                        </p:tgtEl>
                                        <p:attrNameLst>
                                          <p:attrName>ppt_x</p:attrName>
                                        </p:attrNameLst>
                                      </p:cBhvr>
                                      <p:to>
                                        <p:strVal val="(0.5)"/>
                                      </p:to>
                                    </p:set>
                                    <p:anim from="(0.5)" to="(#ppt_x)" calcmode="lin" valueType="num">
                                      <p:cBhvr>
                                        <p:cTn id="27" dur="1230" accel="100000" fill="hold">
                                          <p:stCondLst>
                                            <p:cond delay="770"/>
                                          </p:stCondLst>
                                        </p:cTn>
                                        <p:tgtEl>
                                          <p:spTgt spid="26"/>
                                        </p:tgtEl>
                                        <p:attrNameLst>
                                          <p:attrName>ppt_x</p:attrName>
                                        </p:attrNameLst>
                                      </p:cBhvr>
                                    </p:anim>
                                    <p:set>
                                      <p:cBhvr>
                                        <p:cTn id="28" dur="770" fill="hold"/>
                                        <p:tgtEl>
                                          <p:spTgt spid="26"/>
                                        </p:tgtEl>
                                        <p:attrNameLst>
                                          <p:attrName>ppt_y</p:attrName>
                                        </p:attrNameLst>
                                      </p:cBhvr>
                                      <p:to>
                                        <p:strVal val="(#ppt_y+0.4)"/>
                                      </p:to>
                                    </p:set>
                                    <p:anim from="(#ppt_y+0.4)" to="(#ppt_y)" calcmode="lin" valueType="num">
                                      <p:cBhvr>
                                        <p:cTn id="29" dur="1230" accel="100000" fill="hold">
                                          <p:stCondLst>
                                            <p:cond delay="770"/>
                                          </p:stCondLst>
                                        </p:cTn>
                                        <p:tgtEl>
                                          <p:spTgt spid="26"/>
                                        </p:tgtEl>
                                        <p:attrNameLst>
                                          <p:attrName>ppt_y</p:attrName>
                                        </p:attrNameLst>
                                      </p:cBhvr>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Scale>
                                      <p:cBhvr>
                                        <p:cTn id="4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35"/>
                                        </p:tgtEl>
                                        <p:attrNameLst>
                                          <p:attrName>ppt_x</p:attrName>
                                          <p:attrName>ppt_y</p:attrName>
                                        </p:attrNameLst>
                                      </p:cBhvr>
                                    </p:animMotion>
                                    <p:animEffect transition="in" filter="fade">
                                      <p:cBhvr>
                                        <p:cTn id="42" dur="1000"/>
                                        <p:tgtEl>
                                          <p:spTgt spid="35"/>
                                        </p:tgtEl>
                                      </p:cBhvr>
                                    </p:animEffect>
                                  </p:childTnLst>
                                </p:cTn>
                              </p:par>
                              <p:par>
                                <p:cTn id="43" presetID="22" presetClass="entr" presetSubtype="8" fill="hold" grpId="0" nodeType="withEffect">
                                  <p:stCondLst>
                                    <p:cond delay="350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strips(downLeft)">
                                      <p:cBhvr>
                                        <p:cTn id="50" dur="500"/>
                                        <p:tgtEl>
                                          <p:spTgt spid="7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strips(down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5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70" decel="100000"/>
                                        <p:tgtEl>
                                          <p:spTgt spid="36"/>
                                        </p:tgtEl>
                                      </p:cBhvr>
                                    </p:animEffect>
                                    <p:animScale>
                                      <p:cBhvr>
                                        <p:cTn id="61" dur="770" decel="100000"/>
                                        <p:tgtEl>
                                          <p:spTgt spid="36"/>
                                        </p:tgtEl>
                                      </p:cBhvr>
                                      <p:from x="10000" y="10000"/>
                                      <p:to x="200000" y="450000"/>
                                    </p:animScale>
                                    <p:animScale>
                                      <p:cBhvr>
                                        <p:cTn id="62" dur="1230" accel="100000" fill="hold">
                                          <p:stCondLst>
                                            <p:cond delay="770"/>
                                          </p:stCondLst>
                                        </p:cTn>
                                        <p:tgtEl>
                                          <p:spTgt spid="36"/>
                                        </p:tgtEl>
                                      </p:cBhvr>
                                      <p:from x="200000" y="450000"/>
                                      <p:to x="100000" y="100000"/>
                                    </p:animScale>
                                    <p:set>
                                      <p:cBhvr>
                                        <p:cTn id="63" dur="770" fill="hold"/>
                                        <p:tgtEl>
                                          <p:spTgt spid="36"/>
                                        </p:tgtEl>
                                        <p:attrNameLst>
                                          <p:attrName>ppt_x</p:attrName>
                                        </p:attrNameLst>
                                      </p:cBhvr>
                                      <p:to>
                                        <p:strVal val="(0.5)"/>
                                      </p:to>
                                    </p:set>
                                    <p:anim from="(0.5)" to="(#ppt_x)" calcmode="lin" valueType="num">
                                      <p:cBhvr>
                                        <p:cTn id="64" dur="1230" accel="100000" fill="hold">
                                          <p:stCondLst>
                                            <p:cond delay="770"/>
                                          </p:stCondLst>
                                        </p:cTn>
                                        <p:tgtEl>
                                          <p:spTgt spid="36"/>
                                        </p:tgtEl>
                                        <p:attrNameLst>
                                          <p:attrName>ppt_x</p:attrName>
                                        </p:attrNameLst>
                                      </p:cBhvr>
                                    </p:anim>
                                    <p:set>
                                      <p:cBhvr>
                                        <p:cTn id="65" dur="770" fill="hold"/>
                                        <p:tgtEl>
                                          <p:spTgt spid="36"/>
                                        </p:tgtEl>
                                        <p:attrNameLst>
                                          <p:attrName>ppt_y</p:attrName>
                                        </p:attrNameLst>
                                      </p:cBhvr>
                                      <p:to>
                                        <p:strVal val="(#ppt_y+0.4)"/>
                                      </p:to>
                                    </p:set>
                                    <p:anim from="(#ppt_y+0.4)" to="(#ppt_y)" calcmode="lin" valueType="num">
                                      <p:cBhvr>
                                        <p:cTn id="66" dur="1230" accel="100000" fill="hold">
                                          <p:stCondLst>
                                            <p:cond delay="770"/>
                                          </p:stCondLst>
                                        </p:cTn>
                                        <p:tgtEl>
                                          <p:spTgt spid="36"/>
                                        </p:tgtEl>
                                        <p:attrNameLst>
                                          <p:attrName>ppt_y</p:attrName>
                                        </p:attrNameLst>
                                      </p:cBhvr>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800" decel="100000"/>
                                        <p:tgtEl>
                                          <p:spTgt spid="43"/>
                                        </p:tgtEl>
                                      </p:cBhvr>
                                    </p:animEffect>
                                    <p:anim calcmode="lin" valueType="num">
                                      <p:cBhvr>
                                        <p:cTn id="78" dur="800" decel="100000" fill="hold"/>
                                        <p:tgtEl>
                                          <p:spTgt spid="43"/>
                                        </p:tgtEl>
                                        <p:attrNameLst>
                                          <p:attrName>style.rotation</p:attrName>
                                        </p:attrNameLst>
                                      </p:cBhvr>
                                      <p:tavLst>
                                        <p:tav tm="0">
                                          <p:val>
                                            <p:fltVal val="-90"/>
                                          </p:val>
                                        </p:tav>
                                        <p:tav tm="100000">
                                          <p:val>
                                            <p:fltVal val="0"/>
                                          </p:val>
                                        </p:tav>
                                      </p:tavLst>
                                    </p:anim>
                                    <p:anim calcmode="lin" valueType="num">
                                      <p:cBhvr>
                                        <p:cTn id="79" dur="800" decel="100000" fill="hold"/>
                                        <p:tgtEl>
                                          <p:spTgt spid="43"/>
                                        </p:tgtEl>
                                        <p:attrNameLst>
                                          <p:attrName>ppt_x</p:attrName>
                                        </p:attrNameLst>
                                      </p:cBhvr>
                                      <p:tavLst>
                                        <p:tav tm="0">
                                          <p:val>
                                            <p:strVal val="#ppt_x+0.4"/>
                                          </p:val>
                                        </p:tav>
                                        <p:tav tm="100000">
                                          <p:val>
                                            <p:strVal val="#ppt_x-0.05"/>
                                          </p:val>
                                        </p:tav>
                                      </p:tavLst>
                                    </p:anim>
                                    <p:anim calcmode="lin" valueType="num">
                                      <p:cBhvr>
                                        <p:cTn id="80" dur="800" decel="100000" fill="hold"/>
                                        <p:tgtEl>
                                          <p:spTgt spid="43"/>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4" grpId="0" animBg="1"/>
      <p:bldP spid="35" grpId="0"/>
      <p:bldP spid="36" grpId="0" animBg="1"/>
      <p:bldP spid="37" grpId="0" animBg="1"/>
      <p:bldP spid="40" grpId="0" animBg="1"/>
      <p:bldP spid="43" grpId="0"/>
      <p:bldP spid="76" grpId="0" bldLvl="0" animBg="1"/>
      <p:bldP spid="5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（三）社会主要矛盾变化的实践要求</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（怎么办？）</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16424" y="2190446"/>
            <a:ext cx="5286241"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rPr>
              <a:t>要求正确处理“变”与两个“不变”的关系</a:t>
            </a: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endParaRPr>
          </a:p>
        </p:txBody>
      </p:sp>
      <p:sp>
        <p:nvSpPr>
          <p:cNvPr id="7" name="矩形: 圆角 10"/>
          <p:cNvSpPr/>
          <p:nvPr/>
        </p:nvSpPr>
        <p:spPr>
          <a:xfrm>
            <a:off x="1728826" y="206204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1</a:t>
            </a:r>
            <a:endParaRPr lang="en-US" sz="3200" dirty="0">
              <a:latin typeface="方正小标宋简体" panose="00000600000000000000" charset="-122"/>
              <a:ea typeface="方正小标宋简体" panose="00000600000000000000" charset="-122"/>
            </a:endParaRPr>
          </a:p>
        </p:txBody>
      </p:sp>
      <p:cxnSp>
        <p:nvCxnSpPr>
          <p:cNvPr id="2" name="直接连接符 1"/>
          <p:cNvCxnSpPr/>
          <p:nvPr/>
        </p:nvCxnSpPr>
        <p:spPr>
          <a:xfrm flipV="1">
            <a:off x="2616425" y="2714676"/>
            <a:ext cx="5013735" cy="1"/>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30950" y="3602686"/>
            <a:ext cx="4712110" cy="706755"/>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rPr>
              <a:t> </a:t>
            </a: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sym typeface="+mn-ea"/>
              </a:rPr>
              <a:t>要求坚持以人民为中心的发展思想</a:t>
            </a: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圆角 10"/>
          <p:cNvSpPr/>
          <p:nvPr/>
        </p:nvSpPr>
        <p:spPr>
          <a:xfrm>
            <a:off x="3643351" y="3445710"/>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2</a:t>
            </a:r>
            <a:endParaRPr lang="en-US" sz="3200" dirty="0">
              <a:latin typeface="方正小标宋简体" panose="00000600000000000000" charset="-122"/>
              <a:ea typeface="方正小标宋简体" panose="00000600000000000000" charset="-122"/>
            </a:endParaRPr>
          </a:p>
        </p:txBody>
      </p:sp>
      <p:cxnSp>
        <p:nvCxnSpPr>
          <p:cNvPr id="9" name="直接连接符 8"/>
          <p:cNvCxnSpPr/>
          <p:nvPr/>
        </p:nvCxnSpPr>
        <p:spPr>
          <a:xfrm flipV="1">
            <a:off x="4530725" y="4090035"/>
            <a:ext cx="471233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69249" y="4817110"/>
            <a:ext cx="5407540"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要求从全局的高度思考和谋划党和国家工作</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12" name="矩形: 圆角 10"/>
          <p:cNvSpPr/>
          <p:nvPr/>
        </p:nvSpPr>
        <p:spPr>
          <a:xfrm>
            <a:off x="5281651" y="461817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3</a:t>
            </a:r>
            <a:endParaRPr lang="en-US" sz="3200" dirty="0">
              <a:latin typeface="方正小标宋简体" panose="00000600000000000000" charset="-122"/>
              <a:ea typeface="方正小标宋简体" panose="00000600000000000000" charset="-122"/>
            </a:endParaRPr>
          </a:p>
        </p:txBody>
      </p:sp>
      <p:cxnSp>
        <p:nvCxnSpPr>
          <p:cNvPr id="13" name="直接连接符 12"/>
          <p:cNvCxnSpPr/>
          <p:nvPr/>
        </p:nvCxnSpPr>
        <p:spPr>
          <a:xfrm flipV="1">
            <a:off x="6169025" y="5419725"/>
            <a:ext cx="446468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0"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1"/>
                                          </p:val>
                                        </p:tav>
                                        <p:tav tm="100000">
                                          <p:val>
                                            <p:strVal val="#ppt_x"/>
                                          </p:val>
                                        </p:tav>
                                      </p:tavLst>
                                    </p:anim>
                                    <p:anim calcmode="lin" valueType="num">
                                      <p:cBhvr>
                                        <p:cTn id="21"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0" presetClass="entr" presetSubtype="0" fill="hold" grpId="0" nodeType="clickEffect">
                                  <p:stCondLst>
                                    <p:cond delay="0"/>
                                  </p:stCondLst>
                                  <p:iterate type="lt">
                                    <p:tmPct val="10000"/>
                                  </p:iterate>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1"/>
                                          </p:val>
                                        </p:tav>
                                        <p:tav tm="100000">
                                          <p:val>
                                            <p:strVal val="#ppt_x"/>
                                          </p:val>
                                        </p:tav>
                                      </p:tavLst>
                                    </p:anim>
                                    <p:anim calcmode="lin" valueType="num">
                                      <p:cBhvr>
                                        <p:cTn id="4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strips(downLeft)">
                                      <p:cBhvr>
                                        <p:cTn id="45" dur="500"/>
                                        <p:tgtEl>
                                          <p:spTgt spid="12"/>
                                        </p:tgtEl>
                                      </p:cBhvr>
                                    </p:animEffect>
                                  </p:childTnLst>
                                </p:cTn>
                              </p:par>
                              <p:par>
                                <p:cTn id="46" presetID="18" presetClass="entr" presetSubtype="12"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0" presetClass="entr" presetSubtype="0" fill="hold" grpId="0" nodeType="clickEffect">
                                  <p:stCondLst>
                                    <p:cond delay="0"/>
                                  </p:stCondLst>
                                  <p:iterate type="lt">
                                    <p:tmPct val="10000"/>
                                  </p:iterate>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1"/>
                                          </p:val>
                                        </p:tav>
                                        <p:tav tm="100000">
                                          <p:val>
                                            <p:strVal val="#ppt_x"/>
                                          </p:val>
                                        </p:tav>
                                      </p:tavLst>
                                    </p:anim>
                                    <p:anim calcmode="lin" valueType="num">
                                      <p:cBhvr>
                                        <p:cTn id="55"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6" grpId="0"/>
      <p:bldP spid="8" grpId="0" animBg="1"/>
      <p:bldP spid="11" grpId="0"/>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flipH="1">
            <a:off x="1577340" y="1863090"/>
            <a:ext cx="76200" cy="428244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09571" name="文本框 7"/>
          <p:cNvSpPr txBox="1"/>
          <p:nvPr/>
        </p:nvSpPr>
        <p:spPr>
          <a:xfrm>
            <a:off x="1757045" y="4940935"/>
            <a:ext cx="4237990" cy="1014730"/>
          </a:xfrm>
          <a:prstGeom prst="rect">
            <a:avLst/>
          </a:prstGeom>
          <a:noFill/>
          <a:ln w="9525">
            <a:noFill/>
          </a:ln>
        </p:spPr>
        <p:txBody>
          <a:bodyPr wrap="square">
            <a:spAutoFit/>
          </a:bodyPr>
          <a:lstStyle/>
          <a:p>
            <a:pPr algn="just" eaLnBrk="1" hangingPunct="1">
              <a:lnSpc>
                <a:spcPct val="150000"/>
              </a:lnSpc>
              <a:spcBef>
                <a:spcPts val="1050"/>
              </a:spcBef>
            </a:pPr>
            <a:r>
              <a:rPr lang="zh-CN" altLang="en-US" sz="2000" b="1" dirty="0">
                <a:latin typeface="黑体" panose="02010609060101010101" charset="-122"/>
                <a:ea typeface="黑体" panose="02010609060101010101" charset="-122"/>
              </a:rPr>
              <a:t>我国是世界最大</a:t>
            </a:r>
            <a:r>
              <a:rPr lang="zh-CN" altLang="en-US" sz="2000" b="1" u="sng" dirty="0">
                <a:latin typeface="黑体" panose="02010609060101010101" charset="-122"/>
                <a:ea typeface="黑体" panose="02010609060101010101" charset="-122"/>
              </a:rPr>
              <a:t>发展中国家</a:t>
            </a:r>
            <a:r>
              <a:rPr lang="zh-CN" altLang="en-US" sz="2000" b="1" dirty="0">
                <a:latin typeface="黑体" panose="02010609060101010101" charset="-122"/>
                <a:ea typeface="黑体" panose="02010609060101010101" charset="-122"/>
              </a:rPr>
              <a:t>的国际地位</a:t>
            </a:r>
            <a:r>
              <a:rPr lang="zh-CN" altLang="en-US" sz="2000" b="1" dirty="0">
                <a:solidFill>
                  <a:srgbClr val="C00000"/>
                </a:solidFill>
                <a:latin typeface="黑体" panose="02010609060101010101" charset="-122"/>
                <a:ea typeface="黑体" panose="02010609060101010101" charset="-122"/>
              </a:rPr>
              <a:t>没有变</a:t>
            </a:r>
            <a:endParaRPr lang="zh-CN" altLang="en-US" sz="2000" b="1" dirty="0">
              <a:solidFill>
                <a:srgbClr val="C00000"/>
              </a:solidFill>
              <a:latin typeface="黑体" panose="02010609060101010101" charset="-122"/>
              <a:ea typeface="黑体" panose="02010609060101010101" charset="-122"/>
            </a:endParaRPr>
          </a:p>
        </p:txBody>
      </p:sp>
      <p:grpSp>
        <p:nvGrpSpPr>
          <p:cNvPr id="25" name="组合 24"/>
          <p:cNvGrpSpPr/>
          <p:nvPr/>
        </p:nvGrpSpPr>
        <p:grpSpPr>
          <a:xfrm>
            <a:off x="6550025" y="2555240"/>
            <a:ext cx="4785995" cy="3086100"/>
            <a:chOff x="1693" y="3325"/>
            <a:chExt cx="7665" cy="5113"/>
          </a:xfrm>
        </p:grpSpPr>
        <p:sp>
          <p:nvSpPr>
            <p:cNvPr id="11" name="Freeform: Shape 2"/>
            <p:cNvSpPr/>
            <p:nvPr/>
          </p:nvSpPr>
          <p:spPr>
            <a:xfrm>
              <a:off x="2969" y="3325"/>
              <a:ext cx="4484" cy="2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4"/>
                    <a:pt x="5515" y="0"/>
                    <a:pt x="12314" y="0"/>
                  </a:cubicBezTo>
                  <a:cubicBezTo>
                    <a:pt x="16025" y="0"/>
                    <a:pt x="19354" y="2885"/>
                    <a:pt x="21600" y="7423"/>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2" name="Freeform: Shape 3"/>
            <p:cNvSpPr/>
            <p:nvPr/>
          </p:nvSpPr>
          <p:spPr>
            <a:xfrm>
              <a:off x="7329" y="4085"/>
              <a:ext cx="258" cy="273"/>
            </a:xfrm>
            <a:custGeom>
              <a:avLst/>
              <a:gdLst/>
              <a:ahLst/>
              <a:cxnLst>
                <a:cxn ang="0">
                  <a:pos x="wd2" y="hd2"/>
                </a:cxn>
                <a:cxn ang="5400000">
                  <a:pos x="wd2" y="hd2"/>
                </a:cxn>
                <a:cxn ang="10800000">
                  <a:pos x="wd2" y="hd2"/>
                </a:cxn>
                <a:cxn ang="16200000">
                  <a:pos x="wd2" y="hd2"/>
                </a:cxn>
              </a:cxnLst>
              <a:rect l="0" t="0" r="r" b="b"/>
              <a:pathLst>
                <a:path w="21600" h="21600" extrusionOk="0">
                  <a:moveTo>
                    <a:pt x="17396" y="0"/>
                  </a:moveTo>
                  <a:lnTo>
                    <a:pt x="0" y="14306"/>
                  </a:lnTo>
                  <a:lnTo>
                    <a:pt x="21600" y="21600"/>
                  </a:lnTo>
                  <a:lnTo>
                    <a:pt x="17396" y="0"/>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3" name="Freeform: Shape 4"/>
            <p:cNvSpPr/>
            <p:nvPr/>
          </p:nvSpPr>
          <p:spPr>
            <a:xfrm>
              <a:off x="3594" y="5732"/>
              <a:ext cx="3275" cy="2044"/>
            </a:xfrm>
            <a:custGeom>
              <a:avLst/>
              <a:gdLst/>
              <a:ahLst/>
              <a:cxnLst>
                <a:cxn ang="0">
                  <a:pos x="wd2" y="hd2"/>
                </a:cxn>
                <a:cxn ang="5400000">
                  <a:pos x="wd2" y="hd2"/>
                </a:cxn>
                <a:cxn ang="10800000">
                  <a:pos x="wd2" y="hd2"/>
                </a:cxn>
                <a:cxn ang="16200000">
                  <a:pos x="wd2" y="hd2"/>
                </a:cxn>
              </a:cxnLst>
              <a:rect l="0" t="0" r="r" b="b"/>
              <a:pathLst>
                <a:path w="21407" h="19790" extrusionOk="0">
                  <a:moveTo>
                    <a:pt x="21407" y="14360"/>
                  </a:moveTo>
                  <a:cubicBezTo>
                    <a:pt x="16510" y="21600"/>
                    <a:pt x="8567" y="21600"/>
                    <a:pt x="3670" y="14360"/>
                  </a:cubicBezTo>
                  <a:cubicBezTo>
                    <a:pt x="1004" y="10418"/>
                    <a:pt x="-193" y="5149"/>
                    <a:pt x="25" y="0"/>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4" name="Freeform: Shape 5"/>
            <p:cNvSpPr/>
            <p:nvPr/>
          </p:nvSpPr>
          <p:spPr>
            <a:xfrm>
              <a:off x="6731" y="7087"/>
              <a:ext cx="273" cy="262"/>
            </a:xfrm>
            <a:custGeom>
              <a:avLst/>
              <a:gdLst/>
              <a:ahLst/>
              <a:cxnLst>
                <a:cxn ang="0">
                  <a:pos x="wd2" y="hd2"/>
                </a:cxn>
                <a:cxn ang="5400000">
                  <a:pos x="wd2" y="hd2"/>
                </a:cxn>
                <a:cxn ang="10800000">
                  <a:pos x="wd2" y="hd2"/>
                </a:cxn>
                <a:cxn ang="16200000">
                  <a:pos x="wd2" y="hd2"/>
                </a:cxn>
              </a:cxnLst>
              <a:rect l="0" t="0" r="r" b="b"/>
              <a:pathLst>
                <a:path w="21600" h="21600" extrusionOk="0">
                  <a:moveTo>
                    <a:pt x="0" y="4494"/>
                  </a:moveTo>
                  <a:lnTo>
                    <a:pt x="14306" y="21600"/>
                  </a:lnTo>
                  <a:lnTo>
                    <a:pt x="21600" y="0"/>
                  </a:lnTo>
                  <a:lnTo>
                    <a:pt x="0" y="4494"/>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109581" name="Freeform: Shape 6"/>
            <p:cNvSpPr/>
            <p:nvPr/>
          </p:nvSpPr>
          <p:spPr>
            <a:xfrm>
              <a:off x="1693" y="4607"/>
              <a:ext cx="2555" cy="2548"/>
            </a:xfrm>
            <a:custGeom>
              <a:avLst/>
              <a:gdLst>
                <a:gd name="txL" fmla="*/ 0 w 19679"/>
                <a:gd name="txT" fmla="*/ 0 h 19679"/>
                <a:gd name="txR" fmla="*/ 19679 w 19679"/>
                <a:gd name="txB" fmla="*/ 19679 h 19679"/>
              </a:gdLst>
              <a:ahLst/>
              <a:cxnLst>
                <a:cxn ang="0">
                  <a:pos x="2147483647" y="2147483647"/>
                </a:cxn>
                <a:cxn ang="5898240">
                  <a:pos x="2147483647" y="2147483647"/>
                </a:cxn>
                <a:cxn ang="11796480">
                  <a:pos x="2147483647" y="2147483647"/>
                </a:cxn>
                <a:cxn ang="17694720">
                  <a:pos x="2147483647" y="2147483647"/>
                </a:cxn>
              </a:cxnLst>
              <a:rect l="txL" t="txT" r="txR" b="tx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a:noFill/>
            </a:ln>
          </p:spPr>
          <p:txBody>
            <a:bodyPr anchor="ctr"/>
            <a:lstStyle/>
            <a:p>
              <a:pPr algn="ctr" defTabSz="685800" eaLnBrk="1" hangingPunct="1"/>
              <a:r>
                <a:rPr lang="zh-CN" altLang="en-US" b="1" dirty="0">
                  <a:solidFill>
                    <a:schemeClr val="bg1"/>
                  </a:solidFill>
                  <a:latin typeface="黑体" panose="02010609060101010101" charset="-122"/>
                  <a:ea typeface="黑体" panose="02010609060101010101" charset="-122"/>
                  <a:cs typeface="黑体" panose="02010609060101010101" charset="-122"/>
                </a:rPr>
                <a:t>“变”</a:t>
              </a:r>
              <a:endParaRPr lang="en-US" altLang="zh-CN" b="1" dirty="0">
                <a:solidFill>
                  <a:schemeClr val="bg1"/>
                </a:solidFill>
                <a:latin typeface="黑体" panose="02010609060101010101" charset="-122"/>
                <a:ea typeface="黑体" panose="02010609060101010101" charset="-122"/>
                <a:cs typeface="黑体" panose="02010609060101010101" charset="-122"/>
              </a:endParaRPr>
            </a:p>
            <a:p>
              <a:pPr algn="ctr" defTabSz="685800" eaLnBrk="1" hangingPunct="1"/>
              <a:r>
                <a:rPr lang="zh-CN" altLang="en-US" b="1" dirty="0">
                  <a:solidFill>
                    <a:schemeClr val="bg1"/>
                  </a:solidFill>
                  <a:latin typeface="黑体" panose="02010609060101010101" charset="-122"/>
                  <a:ea typeface="黑体" panose="02010609060101010101" charset="-122"/>
                  <a:cs typeface="黑体" panose="02010609060101010101" charset="-122"/>
                </a:rPr>
                <a:t>社会主要矛盾</a:t>
              </a:r>
              <a:endParaRPr lang="zh-CN" altLang="en-US" b="1" dirty="0">
                <a:solidFill>
                  <a:schemeClr val="bg1"/>
                </a:solidFill>
                <a:latin typeface="黑体" panose="02010609060101010101" charset="-122"/>
                <a:ea typeface="黑体" panose="02010609060101010101" charset="-122"/>
                <a:cs typeface="黑体" panose="02010609060101010101" charset="-122"/>
              </a:endParaRPr>
            </a:p>
          </p:txBody>
        </p:sp>
        <p:sp>
          <p:nvSpPr>
            <p:cNvPr id="6" name="Freeform: Shape 7"/>
            <p:cNvSpPr/>
            <p:nvPr/>
          </p:nvSpPr>
          <p:spPr>
            <a:xfrm>
              <a:off x="4156" y="3946"/>
              <a:ext cx="3275" cy="1950"/>
            </a:xfrm>
            <a:custGeom>
              <a:avLst/>
              <a:gdLst/>
              <a:ahLst/>
              <a:cxnLst>
                <a:cxn ang="0">
                  <a:pos x="wd2" y="hd2"/>
                </a:cxn>
                <a:cxn ang="5400000">
                  <a:pos x="wd2" y="hd2"/>
                </a:cxn>
                <a:cxn ang="10800000">
                  <a:pos x="wd2" y="hd2"/>
                </a:cxn>
                <a:cxn ang="16200000">
                  <a:pos x="wd2" y="hd2"/>
                </a:cxn>
              </a:cxnLst>
              <a:rect l="0" t="0" r="r" b="b"/>
              <a:pathLst>
                <a:path w="21547" h="19713" extrusionOk="0">
                  <a:moveTo>
                    <a:pt x="0" y="5663"/>
                  </a:moveTo>
                  <a:cubicBezTo>
                    <a:pt x="4928" y="-1887"/>
                    <a:pt x="12922" y="-1887"/>
                    <a:pt x="17849" y="5663"/>
                  </a:cubicBezTo>
                  <a:cubicBezTo>
                    <a:pt x="20368" y="9521"/>
                    <a:pt x="21600" y="14638"/>
                    <a:pt x="21545" y="19713"/>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7" name="Freeform: Shape 8"/>
            <p:cNvSpPr/>
            <p:nvPr/>
          </p:nvSpPr>
          <p:spPr>
            <a:xfrm>
              <a:off x="4055" y="4362"/>
              <a:ext cx="266" cy="266"/>
            </a:xfrm>
            <a:custGeom>
              <a:avLst/>
              <a:gdLst/>
              <a:ahLst/>
              <a:cxnLst>
                <a:cxn ang="0">
                  <a:pos x="wd2" y="hd2"/>
                </a:cxn>
                <a:cxn ang="5400000">
                  <a:pos x="wd2" y="hd2"/>
                </a:cxn>
                <a:cxn ang="10800000">
                  <a:pos x="wd2" y="hd2"/>
                </a:cxn>
                <a:cxn ang="16200000">
                  <a:pos x="wd2" y="hd2"/>
                </a:cxn>
              </a:cxnLst>
              <a:rect l="0" t="0" r="r" b="b"/>
              <a:pathLst>
                <a:path w="21600" h="21600" extrusionOk="0">
                  <a:moveTo>
                    <a:pt x="21600" y="15878"/>
                  </a:moveTo>
                  <a:lnTo>
                    <a:pt x="5722" y="0"/>
                  </a:lnTo>
                  <a:lnTo>
                    <a:pt x="0" y="21600"/>
                  </a:lnTo>
                  <a:lnTo>
                    <a:pt x="21600" y="15878"/>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15" name="Freeform: Shape 9"/>
            <p:cNvSpPr/>
            <p:nvPr/>
          </p:nvSpPr>
          <p:spPr>
            <a:xfrm>
              <a:off x="3680" y="5878"/>
              <a:ext cx="4401" cy="2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41"/>
                    <a:pt x="15986" y="21600"/>
                    <a:pt x="9044" y="21600"/>
                  </a:cubicBezTo>
                  <a:cubicBezTo>
                    <a:pt x="5492" y="21600"/>
                    <a:pt x="2266" y="19036"/>
                    <a:pt x="0" y="14927"/>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19" name="Freeform: Shape 10"/>
            <p:cNvSpPr/>
            <p:nvPr/>
          </p:nvSpPr>
          <p:spPr>
            <a:xfrm>
              <a:off x="3602" y="7577"/>
              <a:ext cx="266" cy="266"/>
            </a:xfrm>
            <a:custGeom>
              <a:avLst/>
              <a:gdLst/>
              <a:ahLst/>
              <a:cxnLst>
                <a:cxn ang="0">
                  <a:pos x="wd2" y="hd2"/>
                </a:cxn>
                <a:cxn ang="5400000">
                  <a:pos x="wd2" y="hd2"/>
                </a:cxn>
                <a:cxn ang="10800000">
                  <a:pos x="wd2" y="hd2"/>
                </a:cxn>
                <a:cxn ang="16200000">
                  <a:pos x="wd2" y="hd2"/>
                </a:cxn>
              </a:cxnLst>
              <a:rect l="0" t="0" r="r" b="b"/>
              <a:pathLst>
                <a:path w="21600" h="21600" extrusionOk="0">
                  <a:moveTo>
                    <a:pt x="5826" y="21600"/>
                  </a:moveTo>
                  <a:lnTo>
                    <a:pt x="21600" y="5722"/>
                  </a:lnTo>
                  <a:lnTo>
                    <a:pt x="0" y="0"/>
                  </a:lnTo>
                  <a:lnTo>
                    <a:pt x="5826" y="21600"/>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黑体" panose="02010609060101010101" charset="-122"/>
                <a:ea typeface="黑体" panose="02010609060101010101" charset="-122"/>
                <a:cs typeface="+mn-cs"/>
              </a:endParaRPr>
            </a:p>
          </p:txBody>
        </p:sp>
        <p:sp>
          <p:nvSpPr>
            <p:cNvPr id="109586" name="Freeform: Shape 11"/>
            <p:cNvSpPr/>
            <p:nvPr/>
          </p:nvSpPr>
          <p:spPr>
            <a:xfrm>
              <a:off x="6806" y="4607"/>
              <a:ext cx="2552" cy="2548"/>
            </a:xfrm>
            <a:custGeom>
              <a:avLst/>
              <a:gdLst>
                <a:gd name="txL" fmla="*/ 0 w 19679"/>
                <a:gd name="txT" fmla="*/ 0 h 19679"/>
                <a:gd name="txR" fmla="*/ 19679 w 19679"/>
                <a:gd name="txB" fmla="*/ 19679 h 19679"/>
              </a:gdLst>
              <a:ahLst/>
              <a:cxnLst>
                <a:cxn ang="0">
                  <a:pos x="2147483647" y="2147483647"/>
                </a:cxn>
                <a:cxn ang="5898240">
                  <a:pos x="2147483647" y="2147483647"/>
                </a:cxn>
                <a:cxn ang="11796480">
                  <a:pos x="2147483647" y="2147483647"/>
                </a:cxn>
                <a:cxn ang="17694720">
                  <a:pos x="2147483647" y="2147483647"/>
                </a:cxn>
              </a:cxnLst>
              <a:rect l="txL" t="txT" r="txR" b="tx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a:noFill/>
            </a:ln>
          </p:spPr>
          <p:txBody>
            <a:bodyPr anchor="ctr"/>
            <a:lstStyle/>
            <a:p>
              <a:pPr algn="ctr" defTabSz="685800" eaLnBrk="1" hangingPunct="1"/>
              <a:r>
                <a:rPr lang="zh-CN" altLang="en-US" b="1" dirty="0">
                  <a:solidFill>
                    <a:schemeClr val="bg1"/>
                  </a:solidFill>
                  <a:latin typeface="黑体" panose="02010609060101010101" charset="-122"/>
                  <a:ea typeface="黑体" panose="02010609060101010101" charset="-122"/>
                  <a:cs typeface="黑体" panose="02010609060101010101" charset="-122"/>
                </a:rPr>
                <a:t>“没有变”</a:t>
              </a:r>
              <a:endParaRPr lang="zh-CN" altLang="en-US" b="1" dirty="0">
                <a:solidFill>
                  <a:schemeClr val="bg1"/>
                </a:solidFill>
                <a:latin typeface="黑体" panose="02010609060101010101" charset="-122"/>
                <a:ea typeface="黑体" panose="02010609060101010101" charset="-122"/>
                <a:cs typeface="黑体" panose="02010609060101010101" charset="-122"/>
              </a:endParaRPr>
            </a:p>
          </p:txBody>
        </p:sp>
      </p:grpSp>
      <p:sp>
        <p:nvSpPr>
          <p:cNvPr id="109573" name="文本框 1"/>
          <p:cNvSpPr txBox="1"/>
          <p:nvPr/>
        </p:nvSpPr>
        <p:spPr>
          <a:xfrm>
            <a:off x="1757045" y="3253740"/>
            <a:ext cx="4237990" cy="1014730"/>
          </a:xfrm>
          <a:prstGeom prst="rect">
            <a:avLst/>
          </a:prstGeom>
          <a:noFill/>
          <a:ln w="9525">
            <a:noFill/>
          </a:ln>
        </p:spPr>
        <p:txBody>
          <a:bodyPr wrap="square">
            <a:spAutoFit/>
          </a:bodyPr>
          <a:lstStyle/>
          <a:p>
            <a:pPr algn="just" eaLnBrk="1" hangingPunct="1">
              <a:lnSpc>
                <a:spcPct val="150000"/>
              </a:lnSpc>
              <a:spcBef>
                <a:spcPts val="1050"/>
              </a:spcBef>
            </a:pPr>
            <a:r>
              <a:rPr lang="zh-CN" altLang="en-US" sz="2000" b="1" dirty="0">
                <a:latin typeface="黑体" panose="02010609060101010101" charset="-122"/>
                <a:ea typeface="黑体" panose="02010609060101010101" charset="-122"/>
              </a:rPr>
              <a:t>我国仍处于并将长期处于</a:t>
            </a:r>
            <a:r>
              <a:rPr lang="zh-CN" altLang="en-US" sz="2000" b="1" u="sng" dirty="0">
                <a:latin typeface="黑体" panose="02010609060101010101" charset="-122"/>
                <a:ea typeface="黑体" panose="02010609060101010101" charset="-122"/>
              </a:rPr>
              <a:t>社会主义初级阶段</a:t>
            </a:r>
            <a:r>
              <a:rPr lang="zh-CN" altLang="en-US" sz="2000" b="1" dirty="0">
                <a:latin typeface="黑体" panose="02010609060101010101" charset="-122"/>
                <a:ea typeface="黑体" panose="02010609060101010101" charset="-122"/>
              </a:rPr>
              <a:t>的基本国情</a:t>
            </a:r>
            <a:r>
              <a:rPr lang="zh-CN" altLang="en-US" sz="2000" b="1" dirty="0">
                <a:solidFill>
                  <a:srgbClr val="C00000"/>
                </a:solidFill>
                <a:latin typeface="黑体" panose="02010609060101010101" charset="-122"/>
                <a:ea typeface="黑体" panose="02010609060101010101" charset="-122"/>
              </a:rPr>
              <a:t>没有变</a:t>
            </a:r>
            <a:endParaRPr lang="zh-CN" altLang="en-US" sz="2000" b="1" dirty="0">
              <a:solidFill>
                <a:srgbClr val="C00000"/>
              </a:solidFill>
              <a:latin typeface="黑体" panose="02010609060101010101" charset="-122"/>
              <a:ea typeface="黑体" panose="02010609060101010101" charset="-122"/>
            </a:endParaRPr>
          </a:p>
        </p:txBody>
      </p:sp>
      <p:sp>
        <p:nvSpPr>
          <p:cNvPr id="20" name="矩形 19"/>
          <p:cNvSpPr/>
          <p:nvPr/>
        </p:nvSpPr>
        <p:spPr>
          <a:xfrm>
            <a:off x="1223010" y="2534285"/>
            <a:ext cx="10191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bg1"/>
                </a:solidFill>
                <a:latin typeface="黑体" panose="02010609060101010101" charset="-122"/>
                <a:ea typeface="黑体" panose="02010609060101010101" charset="-122"/>
              </a:rPr>
              <a:t>没有变</a:t>
            </a:r>
            <a:endParaRPr lang="zh-CN" altLang="en-US" sz="2000" dirty="0">
              <a:solidFill>
                <a:schemeClr val="bg1"/>
              </a:solidFill>
              <a:latin typeface="黑体" panose="02010609060101010101" charset="-122"/>
              <a:ea typeface="黑体" panose="02010609060101010101" charset="-122"/>
            </a:endParaRPr>
          </a:p>
        </p:txBody>
      </p:sp>
      <p:sp>
        <p:nvSpPr>
          <p:cNvPr id="23" name="矩形 22"/>
          <p:cNvSpPr/>
          <p:nvPr/>
        </p:nvSpPr>
        <p:spPr>
          <a:xfrm>
            <a:off x="1223010" y="4366260"/>
            <a:ext cx="10191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bg1"/>
                </a:solidFill>
                <a:latin typeface="黑体" panose="02010609060101010101" charset="-122"/>
                <a:ea typeface="黑体" panose="02010609060101010101" charset="-122"/>
              </a:rPr>
              <a:t>没有变</a:t>
            </a:r>
            <a:endParaRPr lang="zh-CN" altLang="en-US" sz="2000" dirty="0">
              <a:solidFill>
                <a:schemeClr val="bg1"/>
              </a:solidFill>
              <a:latin typeface="黑体" panose="02010609060101010101" charset="-122"/>
              <a:ea typeface="黑体" panose="02010609060101010101" charset="-122"/>
            </a:endParaRPr>
          </a:p>
        </p:txBody>
      </p:sp>
      <p:sp>
        <p:nvSpPr>
          <p:cNvPr id="8" name="矩形 7"/>
          <p:cNvSpPr/>
          <p:nvPr/>
        </p:nvSpPr>
        <p:spPr>
          <a:xfrm>
            <a:off x="1544320" y="992505"/>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0000"/>
              </a:lnSpc>
              <a:spcBef>
                <a:spcPts val="1050"/>
              </a:spcBef>
            </a:pPr>
            <a:r>
              <a:rPr lang="en-US" altLang="zh-CN" sz="2400" b="1"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rPr>
              <a:t>1</a:t>
            </a:r>
            <a:r>
              <a:rPr lang="zh-CN" altLang="en-US" sz="2400" b="1"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rPr>
              <a:t>、正确处理 “变”与两个“不变”的关系</a:t>
            </a:r>
            <a:endParaRPr lang="zh-CN" altLang="en-US" sz="2400"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endParaRPr>
          </a:p>
        </p:txBody>
      </p:sp>
      <p:sp>
        <p:nvSpPr>
          <p:cNvPr id="9" name="文本框 8"/>
          <p:cNvSpPr txBox="1"/>
          <p:nvPr/>
        </p:nvSpPr>
        <p:spPr>
          <a:xfrm>
            <a:off x="1681480" y="377190"/>
            <a:ext cx="9318625"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70" decel="100000"/>
                                        <p:tgtEl>
                                          <p:spTgt spid="8"/>
                                        </p:tgtEl>
                                      </p:cBhvr>
                                    </p:animEffect>
                                    <p:animScale>
                                      <p:cBhvr>
                                        <p:cTn id="14" dur="770" decel="100000"/>
                                        <p:tgtEl>
                                          <p:spTgt spid="8"/>
                                        </p:tgtEl>
                                      </p:cBhvr>
                                      <p:from x="10000" y="10000"/>
                                      <p:to x="200000" y="450000"/>
                                    </p:animScale>
                                    <p:animScale>
                                      <p:cBhvr>
                                        <p:cTn id="15" dur="1230" accel="100000" fill="hold">
                                          <p:stCondLst>
                                            <p:cond delay="770"/>
                                          </p:stCondLst>
                                        </p:cTn>
                                        <p:tgtEl>
                                          <p:spTgt spid="8"/>
                                        </p:tgtEl>
                                      </p:cBhvr>
                                      <p:from x="200000" y="450000"/>
                                      <p:to x="100000" y="100000"/>
                                    </p:animScale>
                                    <p:set>
                                      <p:cBhvr>
                                        <p:cTn id="16" dur="770" fill="hold"/>
                                        <p:tgtEl>
                                          <p:spTgt spid="8"/>
                                        </p:tgtEl>
                                        <p:attrNameLst>
                                          <p:attrName>ppt_x</p:attrName>
                                        </p:attrNameLst>
                                      </p:cBhvr>
                                      <p:to>
                                        <p:strVal val="(0.5)"/>
                                      </p:to>
                                    </p:set>
                                    <p:anim from="(0.5)" to="(#ppt_x)" calcmode="lin" valueType="num">
                                      <p:cBhvr>
                                        <p:cTn id="17" dur="1230" accel="100000" fill="hold">
                                          <p:stCondLst>
                                            <p:cond delay="770"/>
                                          </p:stCondLst>
                                        </p:cTn>
                                        <p:tgtEl>
                                          <p:spTgt spid="8"/>
                                        </p:tgtEl>
                                        <p:attrNameLst>
                                          <p:attrName>ppt_x</p:attrName>
                                        </p:attrNameLst>
                                      </p:cBhvr>
                                    </p:anim>
                                    <p:set>
                                      <p:cBhvr>
                                        <p:cTn id="18" dur="770" fill="hold"/>
                                        <p:tgtEl>
                                          <p:spTgt spid="8"/>
                                        </p:tgtEl>
                                        <p:attrNameLst>
                                          <p:attrName>ppt_y</p:attrName>
                                        </p:attrNameLst>
                                      </p:cBhvr>
                                      <p:to>
                                        <p:strVal val="(#ppt_y+0.4)"/>
                                      </p:to>
                                    </p:set>
                                    <p:anim from="(#ppt_y+0.4)" to="(#ppt_y)" calcmode="lin" valueType="num">
                                      <p:cBhvr>
                                        <p:cTn id="19" dur="1230" accel="100000" fill="hold">
                                          <p:stCondLst>
                                            <p:cond delay="770"/>
                                          </p:stCondLst>
                                        </p:cTn>
                                        <p:tgtEl>
                                          <p:spTgt spid="8"/>
                                        </p:tgtEl>
                                        <p:attrNameLst>
                                          <p:attrName>ppt_y</p:attrName>
                                        </p:attrNameLst>
                                      </p:cBhvr>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109573"/>
                                        </p:tgtEl>
                                        <p:attrNameLst>
                                          <p:attrName>style.visibility</p:attrName>
                                        </p:attrNameLst>
                                      </p:cBhvr>
                                      <p:to>
                                        <p:strVal val="visible"/>
                                      </p:to>
                                    </p:set>
                                    <p:anim calcmode="lin" valueType="num">
                                      <p:cBhvr>
                                        <p:cTn id="42" dur="500" fill="hold"/>
                                        <p:tgtEl>
                                          <p:spTgt spid="109573"/>
                                        </p:tgtEl>
                                        <p:attrNameLst>
                                          <p:attrName>ppt_w</p:attrName>
                                        </p:attrNameLst>
                                      </p:cBhvr>
                                      <p:tavLst>
                                        <p:tav tm="0">
                                          <p:val>
                                            <p:fltVal val="0"/>
                                          </p:val>
                                        </p:tav>
                                        <p:tav tm="100000">
                                          <p:val>
                                            <p:strVal val="#ppt_w"/>
                                          </p:val>
                                        </p:tav>
                                      </p:tavLst>
                                    </p:anim>
                                    <p:anim calcmode="lin" valueType="num">
                                      <p:cBhvr>
                                        <p:cTn id="43" dur="500" fill="hold"/>
                                        <p:tgtEl>
                                          <p:spTgt spid="10957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5"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109571"/>
                                        </p:tgtEl>
                                        <p:attrNameLst>
                                          <p:attrName>style.visibility</p:attrName>
                                        </p:attrNameLst>
                                      </p:cBhvr>
                                      <p:to>
                                        <p:strVal val="visible"/>
                                      </p:to>
                                    </p:set>
                                    <p:anim calcmode="lin" valueType="num">
                                      <p:cBhvr>
                                        <p:cTn id="60" dur="500" fill="hold"/>
                                        <p:tgtEl>
                                          <p:spTgt spid="109571"/>
                                        </p:tgtEl>
                                        <p:attrNameLst>
                                          <p:attrName>ppt_w</p:attrName>
                                        </p:attrNameLst>
                                      </p:cBhvr>
                                      <p:tavLst>
                                        <p:tav tm="0">
                                          <p:val>
                                            <p:fltVal val="0"/>
                                          </p:val>
                                        </p:tav>
                                        <p:tav tm="100000">
                                          <p:val>
                                            <p:strVal val="#ppt_w"/>
                                          </p:val>
                                        </p:tav>
                                      </p:tavLst>
                                    </p:anim>
                                    <p:anim calcmode="lin" valueType="num">
                                      <p:cBhvr>
                                        <p:cTn id="61" dur="500" fill="hold"/>
                                        <p:tgtEl>
                                          <p:spTgt spid="109571"/>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39" presetClass="entr" presetSubtype="0" accel="100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9571" grpId="0"/>
      <p:bldP spid="109571" grpId="1"/>
      <p:bldP spid="109573" grpId="0"/>
      <p:bldP spid="20" grpId="0" animBg="1"/>
      <p:bldP spid="23" grpId="0" animBg="1"/>
      <p:bldP spid="23" grpId="1" animBg="1"/>
      <p:bldP spid="8" grpId="0" animBg="1"/>
      <p:bldP spid="10"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236492" y="2453640"/>
            <a:ext cx="11495314" cy="220218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2481580" y="2678430"/>
            <a:ext cx="8416925" cy="1753235"/>
          </a:xfrm>
          <a:prstGeom prst="rect">
            <a:avLst/>
          </a:prstGeom>
        </p:spPr>
        <p:txBody>
          <a:bodyPr wrap="square">
            <a:spAutoFit/>
          </a:bodyPr>
          <a:lstStyle/>
          <a:p>
            <a:pPr>
              <a:lnSpc>
                <a:spcPct val="150000"/>
              </a:lnSpc>
            </a:pPr>
            <a:r>
              <a:rPr lang="zh-CN" altLang="en-US" sz="2400" dirty="0">
                <a:solidFill>
                  <a:schemeClr val="dk1"/>
                </a:solidFill>
                <a:latin typeface="黑体" panose="02010609060101010101" charset="-122"/>
                <a:ea typeface="黑体" panose="02010609060101010101" charset="-122"/>
                <a:cs typeface="黑体" panose="02010609060101010101" charset="-122"/>
                <a:sym typeface="+mn-ea"/>
              </a:rPr>
              <a:t>面对社会主要矛盾发生变化，一些人提出这样的疑惑，是不是我们已经跨越社会主义初级阶段，不再是发展中国家</a:t>
            </a:r>
            <a:r>
              <a:rPr lang="en-US" altLang="zh-CN" sz="2400" dirty="0">
                <a:solidFill>
                  <a:schemeClr val="dk1"/>
                </a:solidFill>
                <a:latin typeface="黑体" panose="02010609060101010101" charset="-122"/>
                <a:ea typeface="黑体" panose="02010609060101010101" charset="-122"/>
                <a:cs typeface="黑体" panose="02010609060101010101" charset="-122"/>
                <a:sym typeface="+mn-ea"/>
              </a:rPr>
              <a:t>?</a:t>
            </a:r>
            <a:endParaRPr lang="en-US" altLang="zh-CN" sz="2400" b="0" i="0" u="none" baseline="0" dirty="0">
              <a:solidFill>
                <a:schemeClr val="dk1"/>
              </a:solidFill>
              <a:latin typeface="黑体" panose="02010609060101010101" charset="-122"/>
              <a:ea typeface="黑体" panose="02010609060101010101" charset="-122"/>
              <a:cs typeface="黑体" panose="02010609060101010101" charset="-122"/>
              <a:sym typeface="+mn-ea"/>
              <a:rtl val="0"/>
            </a:endParaRPr>
          </a:p>
          <a:p>
            <a:pPr>
              <a:lnSpc>
                <a:spcPct val="150000"/>
              </a:lnSpc>
            </a:pPr>
            <a:endParaRPr lang="zh-CN" altLang="en-US" sz="2400" dirty="0">
              <a:latin typeface="黑体" panose="02010609060101010101" charset="-122"/>
              <a:ea typeface="黑体" panose="02010609060101010101" charset="-122"/>
              <a:cs typeface="黑体" panose="02010609060101010101" charset="-122"/>
            </a:endParaRPr>
          </a:p>
        </p:txBody>
      </p:sp>
      <p:sp>
        <p:nvSpPr>
          <p:cNvPr id="5" name="六边形 4"/>
          <p:cNvSpPr/>
          <p:nvPr/>
        </p:nvSpPr>
        <p:spPr>
          <a:xfrm>
            <a:off x="1420934" y="2603622"/>
            <a:ext cx="1060704"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down)">
                                      <p:cBhvr>
                                        <p:cTn id="13" dur="580">
                                          <p:stCondLst>
                                            <p:cond delay="0"/>
                                          </p:stCondLst>
                                        </p:cTn>
                                        <p:tgtEl>
                                          <p:spTgt spid="126"/>
                                        </p:tgtEl>
                                      </p:cBhvr>
                                    </p:animEffect>
                                    <p:anim calcmode="lin" valueType="num">
                                      <p:cBhvr>
                                        <p:cTn id="14" dur="1822" tmFilter="0,0; 0.14,0.36; 0.43,0.73; 0.71,0.91; 1.0,1.0">
                                          <p:stCondLst>
                                            <p:cond delay="0"/>
                                          </p:stCondLst>
                                        </p:cTn>
                                        <p:tgtEl>
                                          <p:spTgt spid="12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6"/>
                                        </p:tgtEl>
                                        <p:attrNameLst>
                                          <p:attrName>ppt_y</p:attrName>
                                        </p:attrNameLst>
                                      </p:cBhvr>
                                      <p:tavLst>
                                        <p:tav tm="0" fmla="#ppt_y-sin(pi*$)/81">
                                          <p:val>
                                            <p:fltVal val="0"/>
                                          </p:val>
                                        </p:tav>
                                        <p:tav tm="100000">
                                          <p:val>
                                            <p:fltVal val="1"/>
                                          </p:val>
                                        </p:tav>
                                      </p:tavLst>
                                    </p:anim>
                                    <p:animScale>
                                      <p:cBhvr>
                                        <p:cTn id="19" dur="26">
                                          <p:stCondLst>
                                            <p:cond delay="650"/>
                                          </p:stCondLst>
                                        </p:cTn>
                                        <p:tgtEl>
                                          <p:spTgt spid="126"/>
                                        </p:tgtEl>
                                      </p:cBhvr>
                                      <p:to x="100000" y="60000"/>
                                    </p:animScale>
                                    <p:animScale>
                                      <p:cBhvr>
                                        <p:cTn id="20" dur="166" decel="50000">
                                          <p:stCondLst>
                                            <p:cond delay="676"/>
                                          </p:stCondLst>
                                        </p:cTn>
                                        <p:tgtEl>
                                          <p:spTgt spid="126"/>
                                        </p:tgtEl>
                                      </p:cBhvr>
                                      <p:to x="100000" y="100000"/>
                                    </p:animScale>
                                    <p:animScale>
                                      <p:cBhvr>
                                        <p:cTn id="21" dur="26">
                                          <p:stCondLst>
                                            <p:cond delay="1312"/>
                                          </p:stCondLst>
                                        </p:cTn>
                                        <p:tgtEl>
                                          <p:spTgt spid="126"/>
                                        </p:tgtEl>
                                      </p:cBhvr>
                                      <p:to x="100000" y="80000"/>
                                    </p:animScale>
                                    <p:animScale>
                                      <p:cBhvr>
                                        <p:cTn id="22" dur="166" decel="50000">
                                          <p:stCondLst>
                                            <p:cond delay="1338"/>
                                          </p:stCondLst>
                                        </p:cTn>
                                        <p:tgtEl>
                                          <p:spTgt spid="126"/>
                                        </p:tgtEl>
                                      </p:cBhvr>
                                      <p:to x="100000" y="100000"/>
                                    </p:animScale>
                                    <p:animScale>
                                      <p:cBhvr>
                                        <p:cTn id="23" dur="26">
                                          <p:stCondLst>
                                            <p:cond delay="1642"/>
                                          </p:stCondLst>
                                        </p:cTn>
                                        <p:tgtEl>
                                          <p:spTgt spid="126"/>
                                        </p:tgtEl>
                                      </p:cBhvr>
                                      <p:to x="100000" y="90000"/>
                                    </p:animScale>
                                    <p:animScale>
                                      <p:cBhvr>
                                        <p:cTn id="24" dur="166" decel="50000">
                                          <p:stCondLst>
                                            <p:cond delay="1668"/>
                                          </p:stCondLst>
                                        </p:cTn>
                                        <p:tgtEl>
                                          <p:spTgt spid="126"/>
                                        </p:tgtEl>
                                      </p:cBhvr>
                                      <p:to x="100000" y="100000"/>
                                    </p:animScale>
                                    <p:animScale>
                                      <p:cBhvr>
                                        <p:cTn id="25" dur="26">
                                          <p:stCondLst>
                                            <p:cond delay="1808"/>
                                          </p:stCondLst>
                                        </p:cTn>
                                        <p:tgtEl>
                                          <p:spTgt spid="126"/>
                                        </p:tgtEl>
                                      </p:cBhvr>
                                      <p:to x="100000" y="95000"/>
                                    </p:animScale>
                                    <p:animScale>
                                      <p:cBhvr>
                                        <p:cTn id="26" dur="166" decel="50000">
                                          <p:stCondLst>
                                            <p:cond delay="1834"/>
                                          </p:stCondLst>
                                        </p:cTn>
                                        <p:tgtEl>
                                          <p:spTgt spid="12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800" decel="100000"/>
                                        <p:tgtEl>
                                          <p:spTgt spid="2">
                                            <p:txEl>
                                              <p:pRg st="0" end="0"/>
                                            </p:txEl>
                                          </p:spTgt>
                                        </p:tgtEl>
                                      </p:cBhvr>
                                    </p:animEffect>
                                    <p:anim calcmode="lin" valueType="num">
                                      <p:cBhvr>
                                        <p:cTn id="32"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05" y="366395"/>
            <a:ext cx="9087485" cy="829945"/>
          </a:xfrm>
          <a:prstGeom prst="rect">
            <a:avLst/>
          </a:prstGeom>
          <a:noFill/>
        </p:spPr>
        <p:txBody>
          <a:bodyPr wrap="square" rtlCol="0">
            <a:spAutoFit/>
          </a:bodyPr>
          <a:lstStyle/>
          <a:p>
            <a:pPr algn="l">
              <a:buClrTx/>
              <a:buSzTx/>
              <a:buFontTx/>
            </a:pPr>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社会主要矛盾转化与中国特色社会主义进入新时代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endParaRPr>
          </a:p>
          <a:p>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圆角矩形 41"/>
          <p:cNvSpPr/>
          <p:nvPr/>
        </p:nvSpPr>
        <p:spPr bwMode="auto">
          <a:xfrm>
            <a:off x="788035" y="1379855"/>
            <a:ext cx="6455410" cy="4416425"/>
          </a:xfrm>
          <a:prstGeom prst="roundRect">
            <a:avLst>
              <a:gd name="adj" fmla="val 5293"/>
            </a:avLst>
          </a:prstGeom>
          <a:solidFill>
            <a:srgbClr val="F2F2F2"/>
          </a:solidFill>
          <a:ln w="9525">
            <a:solidFill>
              <a:srgbClr val="B51B25"/>
            </a:solidFill>
            <a:round/>
          </a:ln>
        </p:spPr>
        <p:txBody>
          <a:bodyPr/>
          <a:lstStyle/>
          <a:p>
            <a:pPr marL="0" marR="0" lvl="0" indent="0" defTabSz="4572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000" b="0" i="0" u="none" strike="noStrike" kern="0" cap="none" spc="0" normalizeH="0" baseline="0" noProof="0">
              <a:ln>
                <a:noFill/>
              </a:ln>
              <a:solidFill>
                <a:srgbClr val="535258"/>
              </a:solidFill>
              <a:effectLst/>
              <a:uLnTx/>
              <a:uFillTx/>
            </a:endParaRPr>
          </a:p>
        </p:txBody>
      </p:sp>
      <p:sp>
        <p:nvSpPr>
          <p:cNvPr id="8" name="矩形 7"/>
          <p:cNvSpPr/>
          <p:nvPr/>
        </p:nvSpPr>
        <p:spPr>
          <a:xfrm>
            <a:off x="981075" y="1550035"/>
            <a:ext cx="6069330" cy="4246245"/>
          </a:xfrm>
          <a:prstGeom prst="rect">
            <a:avLst/>
          </a:prstGeom>
          <a:noFill/>
        </p:spPr>
        <p:txBody>
          <a:bodyPr wrap="square" rtlCol="0">
            <a:spAutoFit/>
          </a:bodyPr>
          <a:lstStyle/>
          <a:p>
            <a:pPr indent="636905" fontAlgn="auto">
              <a:lnSpc>
                <a:spcPct val="150000"/>
              </a:lnSpc>
            </a:pPr>
            <a:r>
              <a:rPr lang="zh-CN" altLang="en-US" sz="2000" dirty="0">
                <a:latin typeface="黑体" panose="02010609060101010101" charset="-122"/>
                <a:ea typeface="黑体" panose="02010609060101010101" charset="-122"/>
                <a:sym typeface="+mn-ea"/>
              </a:rPr>
              <a:t>新中国成立以来特别是改革开放以来，我国社会主义现代化建设取得了重大成就，深刻改变着我国社会的基本面貌。</a:t>
            </a:r>
            <a:r>
              <a:rPr lang="zh-CN" altLang="en-US" sz="2000" b="1" dirty="0">
                <a:latin typeface="黑体" panose="02010609060101010101" charset="-122"/>
                <a:ea typeface="黑体" panose="02010609060101010101" charset="-122"/>
                <a:sym typeface="+mn-ea"/>
              </a:rPr>
              <a:t>党的十九大提出，我国社会主要矛盾已经转化为人民日益增长的美好生活需要和不平衡不充分的发展之间的矛盾。</a:t>
            </a:r>
            <a:r>
              <a:rPr lang="zh-CN" altLang="en-US" sz="2000" dirty="0">
                <a:latin typeface="黑体" panose="02010609060101010101" charset="-122"/>
                <a:ea typeface="黑体" panose="02010609060101010101" charset="-122"/>
                <a:sym typeface="+mn-ea"/>
              </a:rPr>
              <a:t>这一重大判断，丰富和发展了马克思主义矛盾学说，为深刻把握中国特色社会主义进入新时代和新发展阶段提供了重要依据。</a:t>
            </a:r>
            <a:endParaRPr lang="zh-CN" altLang="en-US" sz="2000" dirty="0">
              <a:latin typeface="黑体" panose="02010609060101010101" charset="-122"/>
              <a:ea typeface="黑体" panose="02010609060101010101" charset="-122"/>
              <a:sym typeface="+mn-ea"/>
            </a:endParaRPr>
          </a:p>
          <a:p>
            <a:pPr indent="636905" fontAlgn="auto">
              <a:lnSpc>
                <a:spcPct val="150000"/>
              </a:lnSpc>
            </a:pPr>
            <a:r>
              <a:rPr lang="zh-CN" altLang="en-US" sz="2000" dirty="0">
                <a:latin typeface="黑体" panose="02010609060101010101" charset="-122"/>
                <a:ea typeface="黑体" panose="02010609060101010101" charset="-122"/>
                <a:sym typeface="+mn-ea"/>
              </a:rPr>
              <a:t>中国特色社会主义进入新时代，那么新时代到底新在哪里？</a:t>
            </a:r>
            <a:endParaRPr lang="zh-CN" altLang="en-US" sz="2000" dirty="0">
              <a:latin typeface="黑体" panose="02010609060101010101" charset="-122"/>
              <a:ea typeface="黑体" panose="02010609060101010101" charset="-122"/>
              <a:sym typeface="+mn-ea"/>
            </a:endParaRPr>
          </a:p>
        </p:txBody>
      </p:sp>
      <p:sp>
        <p:nvSpPr>
          <p:cNvPr id="15" name="矩形: 圆角 24"/>
          <p:cNvSpPr>
            <a:spLocks noChangeAspect="1"/>
          </p:cNvSpPr>
          <p:nvPr/>
        </p:nvSpPr>
        <p:spPr>
          <a:xfrm flipH="1" flipV="1">
            <a:off x="7980375" y="4490629"/>
            <a:ext cx="927874" cy="927874"/>
          </a:xfrm>
          <a:prstGeom prst="roundRect">
            <a:avLst>
              <a:gd name="adj" fmla="val 50000"/>
            </a:avLst>
          </a:prstGeom>
          <a:solidFill>
            <a:srgbClr val="FF0000">
              <a:alpha val="2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6" name="矩形: 圆角 14"/>
          <p:cNvSpPr>
            <a:spLocks noChangeAspect="1"/>
          </p:cNvSpPr>
          <p:nvPr/>
        </p:nvSpPr>
        <p:spPr>
          <a:xfrm flipH="1" flipV="1">
            <a:off x="8594730" y="1623971"/>
            <a:ext cx="328654" cy="328654"/>
          </a:xfrm>
          <a:prstGeom prst="roundRect">
            <a:avLst>
              <a:gd name="adj" fmla="val 50000"/>
            </a:avLst>
          </a:prstGeom>
          <a:solidFill>
            <a:srgbClr val="FF0000">
              <a:alpha val="7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7" name="矩形: 圆角 15"/>
          <p:cNvSpPr>
            <a:spLocks noChangeAspect="1"/>
          </p:cNvSpPr>
          <p:nvPr/>
        </p:nvSpPr>
        <p:spPr>
          <a:xfrm flipH="1" flipV="1">
            <a:off x="10148010" y="1576733"/>
            <a:ext cx="729947" cy="729947"/>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pic>
        <p:nvPicPr>
          <p:cNvPr id="18" name="图片 17"/>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20000"/>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a:xfrm>
            <a:off x="8023487" y="2319890"/>
            <a:ext cx="2880000" cy="2880000"/>
          </a:xfrm>
          <a:custGeom>
            <a:avLst/>
            <a:gdLst>
              <a:gd name="connsiteX0" fmla="*/ 1492416 w 2984832"/>
              <a:gd name="connsiteY0" fmla="*/ 0 h 2984832"/>
              <a:gd name="connsiteX1" fmla="*/ 2984832 w 2984832"/>
              <a:gd name="connsiteY1" fmla="*/ 1492416 h 2984832"/>
              <a:gd name="connsiteX2" fmla="*/ 1492416 w 2984832"/>
              <a:gd name="connsiteY2" fmla="*/ 2984832 h 2984832"/>
              <a:gd name="connsiteX3" fmla="*/ 0 w 2984832"/>
              <a:gd name="connsiteY3" fmla="*/ 1492416 h 2984832"/>
              <a:gd name="connsiteX4" fmla="*/ 1492416 w 2984832"/>
              <a:gd name="connsiteY4" fmla="*/ 0 h 2984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832" h="2984832">
                <a:moveTo>
                  <a:pt x="1492416" y="0"/>
                </a:moveTo>
                <a:cubicBezTo>
                  <a:pt x="2316655" y="0"/>
                  <a:pt x="2984832" y="668177"/>
                  <a:pt x="2984832" y="1492416"/>
                </a:cubicBezTo>
                <a:cubicBezTo>
                  <a:pt x="2984832" y="2316655"/>
                  <a:pt x="2316655" y="2984832"/>
                  <a:pt x="1492416" y="2984832"/>
                </a:cubicBezTo>
                <a:cubicBezTo>
                  <a:pt x="668177" y="2984832"/>
                  <a:pt x="0" y="2316655"/>
                  <a:pt x="0" y="1492416"/>
                </a:cubicBezTo>
                <a:cubicBezTo>
                  <a:pt x="0" y="668177"/>
                  <a:pt x="668177" y="0"/>
                  <a:pt x="1492416" y="0"/>
                </a:cubicBezTo>
                <a:close/>
              </a:path>
            </a:pathLst>
          </a:custGeom>
        </p:spPr>
      </p:pic>
      <p:sp>
        <p:nvSpPr>
          <p:cNvPr id="24" name="矩形: 圆角 21"/>
          <p:cNvSpPr>
            <a:spLocks noChangeAspect="1"/>
          </p:cNvSpPr>
          <p:nvPr/>
        </p:nvSpPr>
        <p:spPr>
          <a:xfrm>
            <a:off x="10437183" y="4301898"/>
            <a:ext cx="1080000" cy="1080000"/>
          </a:xfrm>
          <a:prstGeom prst="roundRect">
            <a:avLst>
              <a:gd name="adj" fmla="val 50000"/>
            </a:avLst>
          </a:prstGeom>
          <a:solidFill>
            <a:srgbClr val="C00000"/>
          </a:solidFill>
          <a:ln w="63500" cap="flat" cmpd="sng" algn="ctr">
            <a:solidFill>
              <a:sysClr val="window" lastClr="FFFFFF"/>
            </a:solid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6" name="矩形: 圆角 23"/>
          <p:cNvSpPr>
            <a:spLocks noChangeAspect="1"/>
          </p:cNvSpPr>
          <p:nvPr/>
        </p:nvSpPr>
        <p:spPr>
          <a:xfrm>
            <a:off x="7476215" y="2215058"/>
            <a:ext cx="473576" cy="473576"/>
          </a:xfrm>
          <a:prstGeom prst="roundRect">
            <a:avLst>
              <a:gd name="adj" fmla="val 50000"/>
            </a:avLst>
          </a:prstGeom>
          <a:solidFill>
            <a:srgbClr val="FF0000">
              <a:alpha val="50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b="1" kern="0" dirty="0">
              <a:solidFill>
                <a:prstClr val="white"/>
              </a:solidFill>
              <a:latin typeface="阿里巴巴普惠体" panose="00020600040101010101" pitchFamily="18" charset="-122"/>
              <a:ea typeface="阿里巴巴普惠体" panose="00020600040101010101" pitchFamily="18" charset="-122"/>
            </a:endParaRPr>
          </a:p>
        </p:txBody>
      </p:sp>
      <p:sp>
        <p:nvSpPr>
          <p:cNvPr id="27" name="矩形: 圆角 27"/>
          <p:cNvSpPr>
            <a:spLocks noChangeAspect="1"/>
          </p:cNvSpPr>
          <p:nvPr/>
        </p:nvSpPr>
        <p:spPr>
          <a:xfrm flipH="1" flipV="1">
            <a:off x="11170711" y="2520233"/>
            <a:ext cx="481669" cy="481669"/>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 name="矩形 1"/>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360"/>
                                          </p:val>
                                        </p:tav>
                                        <p:tav tm="100000">
                                          <p:val>
                                            <p:fltVal val="0"/>
                                          </p:val>
                                        </p:tav>
                                      </p:tavLst>
                                    </p:anim>
                                    <p:animEffect transition="in" filter="fade">
                                      <p:cBhvr>
                                        <p:cTn id="10" dur="1000"/>
                                        <p:tgtEl>
                                          <p:spTgt spid="18"/>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grpId="0" nodeType="withEffect">
                                  <p:stCondLst>
                                    <p:cond delay="1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10" presetClass="entr" presetSubtype="0" fill="hold" grpId="0" nodeType="withEffect">
                                  <p:stCondLst>
                                    <p:cond delay="1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5" presetClass="entr" presetSubtype="0"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anim calcmode="lin" valueType="num">
                                      <p:cBhvr>
                                        <p:cTn id="27" dur="750" fill="hold"/>
                                        <p:tgtEl>
                                          <p:spTgt spid="17"/>
                                        </p:tgtEl>
                                        <p:attrNameLst>
                                          <p:attrName>ppt_w</p:attrName>
                                        </p:attrNameLst>
                                      </p:cBhvr>
                                      <p:tavLst>
                                        <p:tav tm="0" fmla="#ppt_w*sin(2.5*pi*$)">
                                          <p:val>
                                            <p:fltVal val="0"/>
                                          </p:val>
                                        </p:tav>
                                        <p:tav tm="100000">
                                          <p:val>
                                            <p:fltVal val="1"/>
                                          </p:val>
                                        </p:tav>
                                      </p:tavLst>
                                    </p:anim>
                                    <p:anim calcmode="lin" valueType="num">
                                      <p:cBhvr>
                                        <p:cTn id="28" dur="750" fill="hold"/>
                                        <p:tgtEl>
                                          <p:spTgt spid="17"/>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30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0" presetClass="entr" presetSubtype="0" fill="hold"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wedge">
                                      <p:cBhvr>
                                        <p:cTn id="48" dur="2000"/>
                                        <p:tgtEl>
                                          <p:spTgt spid="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0" presetClass="entr" presetSubtype="0" fill="hold" nodeType="clickEffect">
                                  <p:stCondLst>
                                    <p:cond delay="0"/>
                                  </p:stCondLst>
                                  <p:childTnLst>
                                    <p:set>
                                      <p:cBhvr>
                                        <p:cTn id="52" dur="1" fill="hold">
                                          <p:stCondLst>
                                            <p:cond delay="0"/>
                                          </p:stCondLst>
                                        </p:cTn>
                                        <p:tgtEl>
                                          <p:spTgt spid="8">
                                            <p:txEl>
                                              <p:pRg st="1" end="1"/>
                                            </p:txEl>
                                          </p:spTgt>
                                        </p:tgtEl>
                                        <p:attrNameLst>
                                          <p:attrName>style.visibility</p:attrName>
                                        </p:attrNameLst>
                                      </p:cBhvr>
                                      <p:to>
                                        <p:strVal val="visible"/>
                                      </p:to>
                                    </p:set>
                                    <p:animEffect transition="in" filter="wedge">
                                      <p:cBhvr>
                                        <p:cTn id="53" dur="2000"/>
                                        <p:tgtEl>
                                          <p:spTgt spid="8">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15" grpId="0" animBg="1"/>
      <p:bldP spid="16" grpId="0" animBg="1"/>
      <p:bldP spid="17" grpId="0" animBg="1"/>
      <p:bldP spid="26" grpId="0" animBg="1"/>
      <p:bldP spid="27" grpId="0" animBg="1"/>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15"/>
          <p:cNvSpPr/>
          <p:nvPr/>
        </p:nvSpPr>
        <p:spPr>
          <a:xfrm>
            <a:off x="1071880" y="534670"/>
            <a:ext cx="10074910" cy="440563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071245" y="739140"/>
            <a:ext cx="10075545" cy="4092575"/>
          </a:xfrm>
          <a:prstGeom prst="rect">
            <a:avLst/>
          </a:prstGeom>
          <a:noFill/>
        </p:spPr>
        <p:txBody>
          <a:bodyPr wrap="square">
            <a:spAutoFit/>
          </a:bodyPr>
          <a:lstStyle/>
          <a:p>
            <a:pPr indent="457200" fontAlgn="auto">
              <a:lnSpc>
                <a:spcPct val="130000"/>
              </a:lnSpc>
              <a:spcBef>
                <a:spcPts val="0"/>
              </a:spcBef>
              <a:spcAft>
                <a:spcPts val="0"/>
              </a:spcAft>
            </a:pPr>
            <a:r>
              <a:rPr lang="zh-CN" altLang="en-US" sz="2000" dirty="0">
                <a:latin typeface="黑体" panose="02010609060101010101" charset="-122"/>
                <a:ea typeface="黑体" panose="02010609060101010101" charset="-122"/>
                <a:cs typeface="黑体" panose="02010609060101010101" charset="-122"/>
              </a:rPr>
              <a:t>近年来，有人炒作说，中国已经是发达国家了，“中国威胁论”“中国责任论”等论调在国际上不绝于耳。</a:t>
            </a:r>
            <a:endParaRPr lang="zh-CN" altLang="en-US" sz="2000" dirty="0">
              <a:latin typeface="黑体" panose="02010609060101010101" charset="-122"/>
              <a:ea typeface="黑体" panose="02010609060101010101" charset="-122"/>
              <a:cs typeface="黑体" panose="02010609060101010101" charset="-122"/>
            </a:endParaRPr>
          </a:p>
          <a:p>
            <a:pPr indent="457200" fontAlgn="auto">
              <a:lnSpc>
                <a:spcPct val="130000"/>
              </a:lnSpc>
              <a:spcBef>
                <a:spcPts val="0"/>
              </a:spcBef>
              <a:spcAft>
                <a:spcPts val="0"/>
              </a:spcAft>
            </a:pPr>
            <a:r>
              <a:rPr lang="zh-CN" altLang="en-US" sz="2000" dirty="0">
                <a:latin typeface="黑体" panose="02010609060101010101" charset="-122"/>
                <a:ea typeface="黑体" panose="02010609060101010101" charset="-122"/>
                <a:cs typeface="黑体" panose="02010609060101010101" charset="-122"/>
              </a:rPr>
              <a:t>实际上，世界上发达国家人均国内生产总值一般在</a:t>
            </a:r>
            <a:r>
              <a:rPr lang="en-US" altLang="zh-CN" sz="2000" dirty="0">
                <a:latin typeface="黑体" panose="02010609060101010101" charset="-122"/>
                <a:ea typeface="黑体" panose="02010609060101010101" charset="-122"/>
                <a:cs typeface="黑体" panose="02010609060101010101" charset="-122"/>
              </a:rPr>
              <a:t>3</a:t>
            </a:r>
            <a:r>
              <a:rPr lang="zh-CN" altLang="en-US" sz="2000" dirty="0">
                <a:latin typeface="黑体" panose="02010609060101010101" charset="-122"/>
                <a:ea typeface="黑体" panose="02010609060101010101" charset="-122"/>
                <a:cs typeface="黑体" panose="02010609060101010101" charset="-122"/>
              </a:rPr>
              <a:t>万美元以上，美国人均国内生产总值高达</a:t>
            </a:r>
            <a:r>
              <a:rPr lang="en-US" altLang="zh-CN" sz="2000" dirty="0">
                <a:latin typeface="黑体" panose="02010609060101010101" charset="-122"/>
                <a:ea typeface="黑体" panose="02010609060101010101" charset="-122"/>
                <a:cs typeface="黑体" panose="02010609060101010101" charset="-122"/>
              </a:rPr>
              <a:t>6</a:t>
            </a:r>
            <a:r>
              <a:rPr lang="zh-CN" altLang="en-US" sz="2000" dirty="0">
                <a:latin typeface="黑体" panose="02010609060101010101" charset="-122"/>
                <a:ea typeface="黑体" panose="02010609060101010101" charset="-122"/>
                <a:cs typeface="黑体" panose="02010609060101010101" charset="-122"/>
              </a:rPr>
              <a:t>万多美元，而我国人均国内生产总值刚刚突破</a:t>
            </a:r>
            <a:r>
              <a:rPr lang="en-US" altLang="zh-CN" sz="2000" dirty="0">
                <a:latin typeface="黑体" panose="02010609060101010101" charset="-122"/>
                <a:ea typeface="黑体" panose="02010609060101010101" charset="-122"/>
                <a:cs typeface="黑体" panose="02010609060101010101" charset="-122"/>
              </a:rPr>
              <a:t>1</a:t>
            </a:r>
            <a:r>
              <a:rPr lang="zh-CN" altLang="en-US" sz="2000" dirty="0">
                <a:latin typeface="黑体" panose="02010609060101010101" charset="-122"/>
                <a:ea typeface="黑体" panose="02010609060101010101" charset="-122"/>
                <a:cs typeface="黑体" panose="02010609060101010101" charset="-122"/>
              </a:rPr>
              <a:t>万美元，低于世界平均值，在全球近</a:t>
            </a:r>
            <a:r>
              <a:rPr lang="en-US" altLang="zh-CN" sz="2000" dirty="0">
                <a:latin typeface="黑体" panose="02010609060101010101" charset="-122"/>
                <a:ea typeface="黑体" panose="02010609060101010101" charset="-122"/>
                <a:cs typeface="黑体" panose="02010609060101010101" charset="-122"/>
              </a:rPr>
              <a:t>200</a:t>
            </a:r>
            <a:r>
              <a:rPr lang="zh-CN" altLang="en-US" sz="2000" dirty="0">
                <a:latin typeface="黑体" panose="02010609060101010101" charset="-122"/>
                <a:ea typeface="黑体" panose="02010609060101010101" charset="-122"/>
                <a:cs typeface="黑体" panose="02010609060101010101" charset="-122"/>
              </a:rPr>
              <a:t>个经济体中排名在</a:t>
            </a:r>
            <a:r>
              <a:rPr lang="en-US" altLang="zh-CN" sz="2000" dirty="0">
                <a:latin typeface="黑体" panose="02010609060101010101" charset="-122"/>
                <a:ea typeface="黑体" panose="02010609060101010101" charset="-122"/>
                <a:cs typeface="黑体" panose="02010609060101010101" charset="-122"/>
              </a:rPr>
              <a:t>70</a:t>
            </a:r>
            <a:r>
              <a:rPr lang="zh-CN" altLang="en-US" sz="2000" dirty="0">
                <a:latin typeface="黑体" panose="02010609060101010101" charset="-122"/>
                <a:ea typeface="黑体" panose="02010609060101010101" charset="-122"/>
                <a:cs typeface="黑体" panose="02010609060101010101" charset="-122"/>
              </a:rPr>
              <a:t>位左右</a:t>
            </a:r>
            <a:r>
              <a:rPr lang="zh-CN" altLang="en-US" sz="2000" dirty="0" smtClean="0">
                <a:latin typeface="黑体" panose="02010609060101010101" charset="-122"/>
                <a:ea typeface="黑体" panose="02010609060101010101" charset="-122"/>
                <a:cs typeface="黑体" panose="02010609060101010101" charset="-122"/>
              </a:rPr>
              <a:t>。</a:t>
            </a:r>
            <a:r>
              <a:rPr lang="en-US" altLang="zh-CN" sz="2000" dirty="0" smtClean="0">
                <a:latin typeface="黑体" panose="02010609060101010101" charset="-122"/>
                <a:ea typeface="黑体" panose="02010609060101010101" charset="-122"/>
                <a:cs typeface="黑体" panose="02010609060101010101" charset="-122"/>
              </a:rPr>
              <a:t>2022</a:t>
            </a:r>
            <a:r>
              <a:rPr lang="zh-CN" altLang="en-US" sz="2000" dirty="0">
                <a:latin typeface="黑体" panose="02010609060101010101" charset="-122"/>
                <a:ea typeface="黑体" panose="02010609060101010101" charset="-122"/>
                <a:cs typeface="黑体" panose="02010609060101010101" charset="-122"/>
              </a:rPr>
              <a:t>年末我国常住人口城镇化率为</a:t>
            </a:r>
            <a:r>
              <a:rPr lang="en-US" altLang="zh-CN" sz="2000" dirty="0">
                <a:latin typeface="黑体" panose="02010609060101010101" charset="-122"/>
                <a:ea typeface="黑体" panose="02010609060101010101" charset="-122"/>
                <a:cs typeface="黑体" panose="02010609060101010101" charset="-122"/>
              </a:rPr>
              <a:t>65.22</a:t>
            </a:r>
            <a:r>
              <a:rPr lang="en-US" altLang="zh-CN" sz="2000" dirty="0">
                <a:latin typeface="黑体" panose="02010609060101010101" charset="-122"/>
                <a:ea typeface="黑体" panose="02010609060101010101" charset="-122"/>
                <a:cs typeface="黑体" panose="02010609060101010101" charset="-122"/>
              </a:rPr>
              <a:t>%</a:t>
            </a:r>
            <a:r>
              <a:rPr lang="zh-CN" altLang="en-US" sz="2000" dirty="0">
                <a:latin typeface="黑体" panose="02010609060101010101" charset="-122"/>
                <a:ea typeface="黑体" panose="02010609060101010101" charset="-122"/>
                <a:cs typeface="黑体" panose="02010609060101010101" charset="-122"/>
              </a:rPr>
              <a:t>，</a:t>
            </a:r>
            <a:r>
              <a:rPr lang="zh-CN" altLang="en-US" sz="2000" dirty="0">
                <a:latin typeface="黑体" panose="02010609060101010101" charset="-122"/>
                <a:ea typeface="黑体" panose="02010609060101010101" charset="-122"/>
                <a:cs typeface="黑体" panose="02010609060101010101" charset="-122"/>
              </a:rPr>
              <a:t>而发达国家的城市化率一般在</a:t>
            </a:r>
            <a:r>
              <a:rPr lang="en-US" altLang="zh-CN" sz="2000" dirty="0">
                <a:latin typeface="黑体" panose="02010609060101010101" charset="-122"/>
                <a:ea typeface="黑体" panose="02010609060101010101" charset="-122"/>
                <a:cs typeface="黑体" panose="02010609060101010101" charset="-122"/>
              </a:rPr>
              <a:t>80%</a:t>
            </a:r>
            <a:r>
              <a:rPr lang="zh-CN" altLang="en-US" sz="2000" dirty="0">
                <a:latin typeface="黑体" panose="02010609060101010101" charset="-122"/>
                <a:ea typeface="黑体" panose="02010609060101010101" charset="-122"/>
                <a:cs typeface="黑体" panose="02010609060101010101" charset="-122"/>
              </a:rPr>
              <a:t>左右。与发达国家科技水平相比我国发展还面临着重大的科技瓶颈，关键领域核心技术受制于人的格局没有从根本上改变。</a:t>
            </a:r>
            <a:endParaRPr lang="zh-CN" altLang="en-US" sz="2000" dirty="0">
              <a:latin typeface="黑体" panose="02010609060101010101" charset="-122"/>
              <a:ea typeface="黑体" panose="02010609060101010101" charset="-122"/>
              <a:cs typeface="黑体" panose="02010609060101010101" charset="-122"/>
            </a:endParaRPr>
          </a:p>
          <a:p>
            <a:pPr indent="457200" fontAlgn="auto">
              <a:lnSpc>
                <a:spcPct val="130000"/>
              </a:lnSpc>
              <a:spcBef>
                <a:spcPts val="0"/>
              </a:spcBef>
              <a:spcAft>
                <a:spcPts val="0"/>
              </a:spcAft>
            </a:pPr>
            <a:r>
              <a:rPr lang="zh-CN" altLang="en-US" sz="2000" dirty="0">
                <a:latin typeface="黑体" panose="02010609060101010101" charset="-122"/>
                <a:ea typeface="黑体" panose="02010609060101010101" charset="-122"/>
                <a:cs typeface="黑体" panose="02010609060101010101" charset="-122"/>
              </a:rPr>
              <a:t>如果说走出社会主义初级阶段是攀登一座高峰的话，那么社会主要矛盾发生变化意味着我们只是爬到了半山腰，距离全面建成社会主义现代化强国的目标还有一段很长很艰巨的路程。</a:t>
            </a:r>
            <a:endParaRPr lang="zh-CN" altLang="en-US" sz="2000" dirty="0">
              <a:latin typeface="黑体" panose="02010609060101010101" charset="-122"/>
              <a:ea typeface="黑体" panose="02010609060101010101" charset="-122"/>
              <a:cs typeface="黑体" panose="02010609060101010101" charset="-122"/>
            </a:endParaRPr>
          </a:p>
        </p:txBody>
      </p:sp>
      <p:sp>
        <p:nvSpPr>
          <p:cNvPr id="5" name="矩形 4"/>
          <p:cNvSpPr/>
          <p:nvPr/>
        </p:nvSpPr>
        <p:spPr>
          <a:xfrm>
            <a:off x="2578735" y="4563745"/>
            <a:ext cx="7033895" cy="1938020"/>
          </a:xfrm>
          <a:prstGeom prst="rect">
            <a:avLst/>
          </a:prstGeom>
          <a:solidFill>
            <a:schemeClr val="accent1"/>
          </a:solidFill>
        </p:spPr>
        <p:txBody>
          <a:bodyPr wrap="square">
            <a:spAutoFit/>
          </a:bodyPr>
          <a:lstStyle/>
          <a:p>
            <a:pPr>
              <a:lnSpc>
                <a:spcPct val="120000"/>
              </a:lnSpc>
              <a:spcBef>
                <a:spcPts val="0"/>
              </a:spcBef>
              <a:spcAft>
                <a:spcPts val="0"/>
              </a:spcAft>
            </a:pPr>
            <a:r>
              <a:rPr lang="en-US" altLang="zh-CN" sz="2000" dirty="0" smtClean="0">
                <a:solidFill>
                  <a:schemeClr val="bg1"/>
                </a:solidFill>
                <a:latin typeface="黑体" panose="02010609060101010101" charset="-122"/>
                <a:ea typeface="黑体" panose="02010609060101010101" charset="-122"/>
                <a:cs typeface="黑体" panose="02010609060101010101" charset="-122"/>
              </a:rPr>
              <a:t>    </a:t>
            </a:r>
            <a:r>
              <a:rPr lang="zh-CN" altLang="en-US" sz="2000" dirty="0" smtClean="0">
                <a:solidFill>
                  <a:schemeClr val="bg1"/>
                </a:solidFill>
                <a:latin typeface="黑体" panose="02010609060101010101" charset="-122"/>
                <a:ea typeface="黑体" panose="02010609060101010101" charset="-122"/>
                <a:cs typeface="黑体" panose="02010609060101010101" charset="-122"/>
              </a:rPr>
              <a:t>牢牢</a:t>
            </a:r>
            <a:r>
              <a:rPr lang="zh-CN" altLang="en-US" sz="2000" dirty="0">
                <a:solidFill>
                  <a:schemeClr val="bg1"/>
                </a:solidFill>
                <a:latin typeface="黑体" panose="02010609060101010101" charset="-122"/>
                <a:ea typeface="黑体" panose="02010609060101010101" charset="-122"/>
                <a:cs typeface="黑体" panose="02010609060101010101" charset="-122"/>
              </a:rPr>
              <a:t>把握社会主义初级阶段这个基本国情和最大的实际，坚持党的基本路线不动摇，既不落后于时代，也不能脱离实际，超越阶段。把“变”与“不变”这两个论断统一起来理解和把握。</a:t>
            </a:r>
            <a:r>
              <a:rPr lang="zh-CN" altLang="en-US" sz="2000" b="1" dirty="0">
                <a:solidFill>
                  <a:schemeClr val="bg1"/>
                </a:solidFill>
                <a:latin typeface="黑体" panose="02010609060101010101" charset="-122"/>
                <a:ea typeface="黑体" panose="02010609060101010101" charset="-122"/>
                <a:cs typeface="黑体" panose="02010609060101010101" charset="-122"/>
              </a:rPr>
              <a:t>“两个不变”是解决新时代我国社会主要矛盾的基本立足点。</a:t>
            </a:r>
            <a:endParaRPr lang="zh-CN" altLang="en-US" sz="2000" b="1"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0700" y="1219200"/>
            <a:ext cx="95027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2</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、要求坚持以人民为中心的发展思想</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2" name="文本框 1"/>
          <p:cNvSpPr txBox="1"/>
          <p:nvPr/>
        </p:nvSpPr>
        <p:spPr>
          <a:xfrm>
            <a:off x="1150620" y="2079625"/>
            <a:ext cx="4135755" cy="3415030"/>
          </a:xfrm>
          <a:prstGeom prst="rect">
            <a:avLst/>
          </a:prstGeom>
          <a:noFill/>
        </p:spPr>
        <p:txBody>
          <a:bodyPr wrap="square" rtlCol="0">
            <a:spAutoFit/>
          </a:bodyPr>
          <a:lstStyle/>
          <a:p>
            <a:pPr marL="0" marR="0" lvl="0" indent="609600" algn="just" defTabSz="914400" rtl="0" eaLnBrk="0" fontAlgn="base" hangingPunct="0">
              <a:lnSpc>
                <a:spcPct val="150000"/>
              </a:lnSpc>
              <a:spcBef>
                <a:spcPct val="0"/>
              </a:spcBef>
              <a:spcAft>
                <a:spcPct val="0"/>
              </a:spcAft>
              <a:buClrTx/>
              <a:buSzTx/>
              <a:buFontTx/>
              <a:buNone/>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黑体" panose="02010609060101010101" charset="-122"/>
                <a:ea typeface="黑体" panose="02010609060101010101" charset="-122"/>
                <a:cs typeface="黑体" panose="02010609060101010101" charset="-122"/>
                <a:sym typeface="+mn-ea"/>
              </a:rPr>
              <a:t>强调</a:t>
            </a:r>
            <a:r>
              <a:rPr lang="zh-CN" altLang="en-US" sz="2400" noProof="0" dirty="0">
                <a:ln>
                  <a:noFill/>
                </a:ln>
                <a:effectLst/>
                <a:uLnTx/>
                <a:uFillTx/>
                <a:latin typeface="黑体" panose="02010609060101010101" charset="-122"/>
                <a:ea typeface="黑体" panose="02010609060101010101" charset="-122"/>
                <a:cs typeface="黑体" panose="02010609060101010101" charset="-122"/>
                <a:sym typeface="+mn-ea"/>
              </a:rPr>
              <a:t>要“坚持人民主体地位，坚持共同富裕方向，始终做到</a:t>
            </a:r>
            <a:r>
              <a:rPr lang="zh-CN" altLang="en-US" sz="2400"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rPr>
              <a:t>发展为了人民、发展依靠人民、发展成果由人民共享</a:t>
            </a:r>
            <a:r>
              <a:rPr lang="zh-CN" altLang="en-US" sz="2400" noProof="0" dirty="0">
                <a:ln>
                  <a:noFill/>
                </a:ln>
                <a:effectLst/>
                <a:uLnTx/>
                <a:uFillTx/>
                <a:latin typeface="黑体" panose="02010609060101010101" charset="-122"/>
                <a:ea typeface="黑体" panose="02010609060101010101" charset="-122"/>
                <a:cs typeface="黑体" panose="02010609060101010101" charset="-122"/>
                <a:sym typeface="+mn-ea"/>
              </a:rPr>
              <a:t>”，“不断实现人民对美好生活的向往”。</a:t>
            </a:r>
            <a:endParaRPr lang="zh-CN" altLang="en-US" b="1" dirty="0">
              <a:solidFill>
                <a:schemeClr val="bg2">
                  <a:lumMod val="10000"/>
                </a:schemeClr>
              </a:solidFill>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681480" y="377190"/>
            <a:ext cx="9318625"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3" name="图片 2"/>
          <p:cNvPicPr>
            <a:picLocks noChangeAspect="1"/>
          </p:cNvPicPr>
          <p:nvPr/>
        </p:nvPicPr>
        <p:blipFill>
          <a:blip r:embed="rId1"/>
          <a:srcRect l="-1343" r="10737"/>
          <a:stretch>
            <a:fillRect/>
          </a:stretch>
        </p:blipFill>
        <p:spPr>
          <a:xfrm>
            <a:off x="5537200" y="2329180"/>
            <a:ext cx="5824855" cy="342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down)">
                                      <p:cBhvr>
                                        <p:cTn id="19" dur="580">
                                          <p:stCondLst>
                                            <p:cond delay="0"/>
                                          </p:stCondLst>
                                        </p:cTn>
                                        <p:tgtEl>
                                          <p:spTgt spid="2">
                                            <p:txEl>
                                              <p:pRg st="0" end="0"/>
                                            </p:txEl>
                                          </p:spTgt>
                                        </p:tgtEl>
                                      </p:cBhvr>
                                    </p:animEffect>
                                    <p:anim calcmode="lin" valueType="num">
                                      <p:cBhvr>
                                        <p:cTn id="2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xEl>
                                              <p:pRg st="0" end="0"/>
                                            </p:txEl>
                                          </p:spTgt>
                                        </p:tgtEl>
                                      </p:cBhvr>
                                      <p:to x="100000" y="60000"/>
                                    </p:animScale>
                                    <p:animScale>
                                      <p:cBhvr>
                                        <p:cTn id="26" dur="166" decel="50000">
                                          <p:stCondLst>
                                            <p:cond delay="676"/>
                                          </p:stCondLst>
                                        </p:cTn>
                                        <p:tgtEl>
                                          <p:spTgt spid="2">
                                            <p:txEl>
                                              <p:pRg st="0" end="0"/>
                                            </p:txEl>
                                          </p:spTgt>
                                        </p:tgtEl>
                                      </p:cBhvr>
                                      <p:to x="100000" y="100000"/>
                                    </p:animScale>
                                    <p:animScale>
                                      <p:cBhvr>
                                        <p:cTn id="27" dur="26">
                                          <p:stCondLst>
                                            <p:cond delay="1312"/>
                                          </p:stCondLst>
                                        </p:cTn>
                                        <p:tgtEl>
                                          <p:spTgt spid="2">
                                            <p:txEl>
                                              <p:pRg st="0" end="0"/>
                                            </p:txEl>
                                          </p:spTgt>
                                        </p:tgtEl>
                                      </p:cBhvr>
                                      <p:to x="100000" y="80000"/>
                                    </p:animScale>
                                    <p:animScale>
                                      <p:cBhvr>
                                        <p:cTn id="28" dur="166" decel="50000">
                                          <p:stCondLst>
                                            <p:cond delay="1338"/>
                                          </p:stCondLst>
                                        </p:cTn>
                                        <p:tgtEl>
                                          <p:spTgt spid="2">
                                            <p:txEl>
                                              <p:pRg st="0" end="0"/>
                                            </p:txEl>
                                          </p:spTgt>
                                        </p:tgtEl>
                                      </p:cBhvr>
                                      <p:to x="100000" y="100000"/>
                                    </p:animScale>
                                    <p:animScale>
                                      <p:cBhvr>
                                        <p:cTn id="29" dur="26">
                                          <p:stCondLst>
                                            <p:cond delay="1642"/>
                                          </p:stCondLst>
                                        </p:cTn>
                                        <p:tgtEl>
                                          <p:spTgt spid="2">
                                            <p:txEl>
                                              <p:pRg st="0" end="0"/>
                                            </p:txEl>
                                          </p:spTgt>
                                        </p:tgtEl>
                                      </p:cBhvr>
                                      <p:to x="100000" y="90000"/>
                                    </p:animScale>
                                    <p:animScale>
                                      <p:cBhvr>
                                        <p:cTn id="30" dur="166" decel="50000">
                                          <p:stCondLst>
                                            <p:cond delay="1668"/>
                                          </p:stCondLst>
                                        </p:cTn>
                                        <p:tgtEl>
                                          <p:spTgt spid="2">
                                            <p:txEl>
                                              <p:pRg st="0" end="0"/>
                                            </p:txEl>
                                          </p:spTgt>
                                        </p:tgtEl>
                                      </p:cBhvr>
                                      <p:to x="100000" y="100000"/>
                                    </p:animScale>
                                    <p:animScale>
                                      <p:cBhvr>
                                        <p:cTn id="31" dur="26">
                                          <p:stCondLst>
                                            <p:cond delay="1808"/>
                                          </p:stCondLst>
                                        </p:cTn>
                                        <p:tgtEl>
                                          <p:spTgt spid="2">
                                            <p:txEl>
                                              <p:pRg st="0" end="0"/>
                                            </p:txEl>
                                          </p:spTgt>
                                        </p:tgtEl>
                                      </p:cBhvr>
                                      <p:to x="100000" y="95000"/>
                                    </p:animScale>
                                    <p:animScale>
                                      <p:cBhvr>
                                        <p:cTn id="32" dur="166" decel="50000">
                                          <p:stCondLst>
                                            <p:cond delay="1834"/>
                                          </p:stCondLst>
                                        </p:cTn>
                                        <p:tgtEl>
                                          <p:spTgt spid="2">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05"/>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 calcmode="lin" valueType="num">
                                      <p:cBhvr>
                                        <p:cTn id="39" dur="500" fill="hold"/>
                                        <p:tgtEl>
                                          <p:spTgt spid="3"/>
                                        </p:tgtEl>
                                        <p:attrNameLst>
                                          <p:attrName>ppt_x</p:attrName>
                                        </p:attrNameLst>
                                      </p:cBhvr>
                                      <p:tavLst>
                                        <p:tav tm="0">
                                          <p:val>
                                            <p:strVal val="#ppt_x-.2"/>
                                          </p:val>
                                        </p:tav>
                                        <p:tav tm="100000">
                                          <p:val>
                                            <p:strVal val="#ppt_x"/>
                                          </p:val>
                                        </p:tav>
                                      </p:tavLst>
                                    </p:anim>
                                    <p:anim calcmode="lin" valueType="num">
                                      <p:cBhvr>
                                        <p:cTn id="40" dur="500" fill="hold"/>
                                        <p:tgtEl>
                                          <p:spTgt spid="3"/>
                                        </p:tgtEl>
                                        <p:attrNameLst>
                                          <p:attrName>ppt_y</p:attrName>
                                        </p:attrNameLst>
                                      </p:cBhvr>
                                      <p:tavLst>
                                        <p:tav tm="0">
                                          <p:val>
                                            <p:strVal val="#ppt_y"/>
                                          </p:val>
                                        </p:tav>
                                        <p:tav tm="100000">
                                          <p:val>
                                            <p:strVal val="#ppt_y"/>
                                          </p:val>
                                        </p:tav>
                                      </p:tavLst>
                                    </p:anim>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155" y="1353185"/>
            <a:ext cx="7411085" cy="4767580"/>
          </a:xfrm>
          <a:prstGeom prst="rect">
            <a:avLst/>
          </a:prstGeom>
        </p:spPr>
        <p:txBody>
          <a:bodyPr wrap="square">
            <a:spAutoFit/>
          </a:bodyPr>
          <a:lstStyle/>
          <a:p>
            <a:pPr indent="601345" algn="just" fontAlgn="auto">
              <a:lnSpc>
                <a:spcPct val="130000"/>
              </a:lnSpc>
            </a:pPr>
            <a:r>
              <a:rPr lang="zh-CN" altLang="en-US" noProof="0" dirty="0">
                <a:ln>
                  <a:noFill/>
                </a:ln>
                <a:effectLst/>
                <a:uLnTx/>
                <a:uFillTx/>
                <a:latin typeface="黑体" panose="02010609060101010101" charset="-122"/>
                <a:ea typeface="黑体" panose="02010609060101010101" charset="-122"/>
                <a:cs typeface="黑体" panose="02010609060101010101" charset="-122"/>
              </a:rPr>
              <a:t>茅坪乡神山村是江西井冈山的一个小村庄，坐落在黄洋界脚下。</a:t>
            </a:r>
            <a:r>
              <a:rPr lang="zh-CN" altLang="en-US" noProof="0" dirty="0">
                <a:ln>
                  <a:noFill/>
                </a:ln>
                <a:effectLst/>
                <a:uLnTx/>
                <a:uFillTx/>
                <a:latin typeface="黑体" panose="02010609060101010101" charset="-122"/>
                <a:ea typeface="黑体" panose="02010609060101010101" charset="-122"/>
                <a:cs typeface="黑体" panose="02010609060101010101" charset="-122"/>
                <a:sym typeface="+mn-ea"/>
              </a:rPr>
              <a:t>2015年，全村54户231人，人均可支配收入3300元，有建档立卡</a:t>
            </a:r>
            <a:r>
              <a:rPr lang="zh-CN" altLang="en-US" noProof="0" dirty="0">
                <a:ln>
                  <a:noFill/>
                </a:ln>
                <a:effectLst/>
                <a:uLnTx/>
                <a:uFillTx/>
                <a:latin typeface="黑体" panose="02010609060101010101" charset="-122"/>
                <a:ea typeface="黑体" panose="02010609060101010101" charset="-122"/>
                <a:cs typeface="黑体" panose="02010609060101010101" charset="-122"/>
              </a:rPr>
              <a:t>贫困户21户50人，贫困率高达30%以上，是一个典型的“边”、“远”、“穷”小山村。</a:t>
            </a:r>
            <a:endParaRPr lang="zh-CN" altLang="en-US" noProof="0" dirty="0">
              <a:ln>
                <a:noFill/>
              </a:ln>
              <a:effectLst/>
              <a:uLnTx/>
              <a:uFillTx/>
              <a:latin typeface="黑体" panose="02010609060101010101" charset="-122"/>
              <a:ea typeface="黑体" panose="02010609060101010101" charset="-122"/>
              <a:cs typeface="黑体" panose="02010609060101010101" charset="-122"/>
            </a:endParaRPr>
          </a:p>
          <a:p>
            <a:pPr indent="601345" algn="just" fontAlgn="auto">
              <a:lnSpc>
                <a:spcPct val="130000"/>
              </a:lnSpc>
            </a:pPr>
            <a:r>
              <a:rPr lang="zh-CN" altLang="en-US" noProof="0" dirty="0">
                <a:ln>
                  <a:noFill/>
                </a:ln>
                <a:effectLst/>
                <a:uLnTx/>
                <a:uFillTx/>
                <a:latin typeface="黑体" panose="02010609060101010101" charset="-122"/>
                <a:ea typeface="黑体" panose="02010609060101010101" charset="-122"/>
                <a:cs typeface="黑体" panose="02010609060101010101" charset="-122"/>
              </a:rPr>
              <a:t>2016年2月2日农历小年，习近平总书记带着党中央的深情厚谊，与</a:t>
            </a:r>
            <a:r>
              <a:rPr lang="zh-CN" altLang="en-US" noProof="0" dirty="0">
                <a:ln>
                  <a:noFill/>
                </a:ln>
                <a:effectLst/>
                <a:uLnTx/>
                <a:uFillTx/>
                <a:latin typeface="黑体" panose="02010609060101010101" charset="-122"/>
                <a:ea typeface="黑体" panose="02010609060101010101" charset="-122"/>
                <a:cs typeface="黑体" panose="02010609060101010101" charset="-122"/>
                <a:sym typeface="+mn-ea"/>
              </a:rPr>
              <a:t>贫困群众共商脱贫攻坚之策，给大家拜年</a:t>
            </a:r>
            <a:r>
              <a:rPr lang="zh-CN" altLang="en-US" noProof="0" dirty="0">
                <a:ln>
                  <a:noFill/>
                </a:ln>
                <a:effectLst/>
                <a:uLnTx/>
                <a:uFillTx/>
                <a:latin typeface="黑体" panose="02010609060101010101" charset="-122"/>
                <a:ea typeface="黑体" panose="02010609060101010101" charset="-122"/>
                <a:cs typeface="黑体" panose="02010609060101010101" charset="-122"/>
              </a:rPr>
              <a:t>。总书记的殷殷嘱托，深深刻在乡亲们的心里。</a:t>
            </a:r>
            <a:endParaRPr lang="zh-CN" altLang="en-US" noProof="0" dirty="0">
              <a:ln>
                <a:noFill/>
              </a:ln>
              <a:effectLst/>
              <a:uLnTx/>
              <a:uFillTx/>
              <a:latin typeface="黑体" panose="02010609060101010101" charset="-122"/>
              <a:ea typeface="黑体" panose="02010609060101010101" charset="-122"/>
              <a:cs typeface="黑体" panose="02010609060101010101" charset="-122"/>
            </a:endParaRPr>
          </a:p>
          <a:p>
            <a:pPr indent="601345" algn="just" fontAlgn="auto">
              <a:lnSpc>
                <a:spcPct val="130000"/>
              </a:lnSpc>
            </a:pPr>
            <a:r>
              <a:rPr lang="zh-CN" altLang="en-US" noProof="0" dirty="0">
                <a:ln>
                  <a:noFill/>
                </a:ln>
                <a:effectLst/>
                <a:uLnTx/>
                <a:uFillTx/>
                <a:latin typeface="黑体" panose="02010609060101010101" charset="-122"/>
                <a:ea typeface="黑体" panose="02010609060101010101" charset="-122"/>
                <a:cs typeface="黑体" panose="02010609060101010101" charset="-122"/>
              </a:rPr>
              <a:t>近些年来，为增强农户内生动力和“造血”功能，井冈山深度挖掘本地红色文化、绿色资源、客家文化和古色资源，构建全域旅游版图，将旅游和扶贫结合，稳步提高农民收入。</a:t>
            </a:r>
            <a:r>
              <a:rPr lang="zh-CN" altLang="en-US" b="1" noProof="0" dirty="0">
                <a:ln>
                  <a:noFill/>
                </a:ln>
                <a:effectLst/>
                <a:uLnTx/>
                <a:uFillTx/>
                <a:latin typeface="黑体" panose="02010609060101010101" charset="-122"/>
                <a:ea typeface="黑体" panose="02010609060101010101" charset="-122"/>
                <a:cs typeface="黑体" panose="02010609060101010101" charset="-122"/>
              </a:rPr>
              <a:t>精准扶贫、精准脱贫，产业兴旺是根本之策。</a:t>
            </a:r>
            <a:r>
              <a:rPr lang="zh-CN" altLang="en-US" noProof="0" dirty="0">
                <a:ln>
                  <a:noFill/>
                </a:ln>
                <a:effectLst/>
                <a:uLnTx/>
                <a:uFillTx/>
                <a:latin typeface="黑体" panose="02010609060101010101" charset="-122"/>
                <a:ea typeface="黑体" panose="02010609060101010101" charset="-122"/>
                <a:cs typeface="黑体" panose="02010609060101010101" charset="-122"/>
              </a:rPr>
              <a:t>如今，神山村青石路绵亘蜿蜒，白墙黛瓦的客家民居错落有致，贫困户人均可支配收入达到9200元，昔日的穷山村变成了“中国美丽休闲乡村”。</a:t>
            </a:r>
            <a:endParaRPr lang="zh-CN" altLang="en-US" noProof="0" dirty="0">
              <a:ln>
                <a:noFill/>
              </a:ln>
              <a:effectLst/>
              <a:uLnTx/>
              <a:uFillTx/>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1681480" y="377190"/>
            <a:ext cx="9318625" cy="460375"/>
          </a:xfrm>
          <a:prstGeom prst="rect">
            <a:avLst/>
          </a:prstGeom>
          <a:noFill/>
        </p:spPr>
        <p:txBody>
          <a:bodyPr wrap="square" rtlCol="0">
            <a:spAutoFit/>
          </a:bodyPr>
          <a:lstStyle/>
          <a:p>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6" name="矩形: 圆角 15"/>
          <p:cNvSpPr/>
          <p:nvPr/>
        </p:nvSpPr>
        <p:spPr>
          <a:xfrm>
            <a:off x="532130" y="1376680"/>
            <a:ext cx="7643495" cy="478917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spcAft>
                <a:spcPts val="0"/>
              </a:spcAft>
            </a:pPr>
            <a:endParaRPr lang="zh-CN" altLang="en-US" dirty="0"/>
          </a:p>
        </p:txBody>
      </p:sp>
      <p:sp>
        <p:nvSpPr>
          <p:cNvPr id="3" name="文本框 2"/>
          <p:cNvSpPr txBox="1"/>
          <p:nvPr/>
        </p:nvSpPr>
        <p:spPr>
          <a:xfrm>
            <a:off x="1573530" y="948055"/>
            <a:ext cx="5395595" cy="368300"/>
          </a:xfrm>
          <a:prstGeom prst="rect">
            <a:avLst/>
          </a:prstGeom>
          <a:noFill/>
        </p:spPr>
        <p:txBody>
          <a:bodyPr wrap="square" rtlCol="0" anchor="t">
            <a:spAutoFit/>
          </a:bodyPr>
          <a:p>
            <a:pPr algn="ctr"/>
            <a:r>
              <a:rPr lang="zh-CN" altLang="en-US" b="1">
                <a:latin typeface="黑体" panose="02010609060101010101" charset="-122"/>
                <a:ea typeface="黑体" panose="02010609060101010101" charset="-122"/>
                <a:cs typeface="黑体" panose="02010609060101010101" charset="-122"/>
              </a:rPr>
              <a:t>案例：习近平视察过的神山村</a:t>
            </a:r>
            <a:endParaRPr lang="zh-CN" altLang="en-US" b="1">
              <a:latin typeface="黑体" panose="02010609060101010101" charset="-122"/>
              <a:ea typeface="黑体" panose="02010609060101010101" charset="-122"/>
              <a:cs typeface="黑体" panose="02010609060101010101" charset="-122"/>
            </a:endParaRPr>
          </a:p>
        </p:txBody>
      </p:sp>
      <p:pic>
        <p:nvPicPr>
          <p:cNvPr id="100" name="图片 99"/>
          <p:cNvPicPr/>
          <p:nvPr/>
        </p:nvPicPr>
        <p:blipFill>
          <a:blip r:embed="rId1"/>
          <a:stretch>
            <a:fillRect/>
          </a:stretch>
        </p:blipFill>
        <p:spPr>
          <a:xfrm>
            <a:off x="8175625" y="1203960"/>
            <a:ext cx="3875405" cy="2451100"/>
          </a:xfrm>
          <a:prstGeom prst="rect">
            <a:avLst/>
          </a:prstGeom>
          <a:noFill/>
          <a:ln w="9525">
            <a:noFill/>
          </a:ln>
        </p:spPr>
      </p:pic>
      <p:pic>
        <p:nvPicPr>
          <p:cNvPr id="101" name="图片 100"/>
          <p:cNvPicPr/>
          <p:nvPr/>
        </p:nvPicPr>
        <p:blipFill>
          <a:blip r:embed="rId2"/>
          <a:stretch>
            <a:fillRect/>
          </a:stretch>
        </p:blipFill>
        <p:spPr>
          <a:xfrm>
            <a:off x="8175625" y="3688715"/>
            <a:ext cx="3875405" cy="27546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Scale>
                                      <p:cBhvr>
                                        <p:cTn id="24"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
                                        </p:tgtEl>
                                        <p:attrNameLst>
                                          <p:attrName>ppt_x</p:attrName>
                                          <p:attrName>ppt_y</p:attrName>
                                        </p:attrNameLst>
                                      </p:cBhvr>
                                    </p:animMotion>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blinds(horizontal)">
                                      <p:cBhvr>
                                        <p:cTn id="31" dur="500"/>
                                        <p:tgtEl>
                                          <p:spTgt spid="10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blinds(horizontal)">
                                      <p:cBhvr>
                                        <p:cTn id="3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ldLvl="0" animBg="1"/>
      <p:bldP spid="16" grpId="0" bldLvl="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857375" y="2437765"/>
            <a:ext cx="8196580" cy="4067175"/>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790700" y="1087120"/>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、从全局的高度思考和谋划党和国家工作</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文本框 4"/>
          <p:cNvSpPr txBox="1"/>
          <p:nvPr/>
        </p:nvSpPr>
        <p:spPr>
          <a:xfrm>
            <a:off x="1790700" y="1572895"/>
            <a:ext cx="4243705" cy="737235"/>
          </a:xfrm>
          <a:prstGeom prst="rect">
            <a:avLst/>
          </a:prstGeom>
          <a:noFill/>
        </p:spPr>
        <p:txBody>
          <a:bodyPr wrap="square" rtlCol="0" anchor="t">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en-US" altLang="zh-CN"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黑体" panose="02010609060101010101" charset="-122"/>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lang="zh-CN" altLang="en-US" sz="2400"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rPr>
              <a:t>胸怀“两个大局”</a:t>
            </a:r>
            <a:endParaRPr lang="zh-CN" altLang="en-US" sz="2400"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endParaRPr>
          </a:p>
        </p:txBody>
      </p:sp>
      <p:sp>
        <p:nvSpPr>
          <p:cNvPr id="9" name="文本框 8"/>
          <p:cNvSpPr txBox="1"/>
          <p:nvPr/>
        </p:nvSpPr>
        <p:spPr>
          <a:xfrm>
            <a:off x="1681480" y="377190"/>
            <a:ext cx="5664200"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2" name="图片 1" descr="121P8})0HQR]H)FV_RX]E]H"/>
          <p:cNvPicPr>
            <a:picLocks noChangeAspect="1"/>
          </p:cNvPicPr>
          <p:nvPr/>
        </p:nvPicPr>
        <p:blipFill>
          <a:blip r:embed="rId1"/>
          <a:stretch>
            <a:fillRect/>
          </a:stretch>
        </p:blipFill>
        <p:spPr>
          <a:xfrm>
            <a:off x="3240405" y="2437765"/>
            <a:ext cx="5711190" cy="40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3" presetClass="entr" presetSubtype="16"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plus(in)">
                                      <p:cBhvr>
                                        <p:cTn id="4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6" grpId="0" animBg="1"/>
      <p:bldP spid="5" grpId="0"/>
      <p:bldP spid="10"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0700" y="1087120"/>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、从全局的高度思考和谋划党和国家工作</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30" name="文本框 29"/>
          <p:cNvSpPr txBox="1"/>
          <p:nvPr/>
        </p:nvSpPr>
        <p:spPr>
          <a:xfrm>
            <a:off x="1818005" y="1797050"/>
            <a:ext cx="9578340" cy="1198880"/>
          </a:xfrm>
          <a:prstGeom prst="rect">
            <a:avLst/>
          </a:prstGeom>
          <a:noFill/>
        </p:spPr>
        <p:txBody>
          <a:bodyPr wrap="square" rtlCol="0" anchor="t">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defRPr/>
            </a:pP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具体落实到各个领域、各个方面、各项工作中去</a:t>
            </a:r>
            <a:endPar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u"/>
              <a:defRPr/>
            </a:pP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紧密联系党和国家重点工作，紧密联系人民群众的愿望和期待</a:t>
            </a:r>
            <a:endPar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文本框 8"/>
          <p:cNvSpPr txBox="1"/>
          <p:nvPr/>
        </p:nvSpPr>
        <p:spPr>
          <a:xfrm>
            <a:off x="1681480" y="414655"/>
            <a:ext cx="5664200"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6" name="矩形: 圆角 15"/>
          <p:cNvSpPr/>
          <p:nvPr/>
        </p:nvSpPr>
        <p:spPr>
          <a:xfrm>
            <a:off x="1857375" y="3082290"/>
            <a:ext cx="8684260" cy="3024505"/>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36905" algn="l" fontAlgn="auto">
              <a:lnSpc>
                <a:spcPct val="150000"/>
              </a:lnSpc>
            </a:pPr>
            <a:r>
              <a:rPr lang="zh-CN" altLang="en-US" sz="2000"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rPr>
              <a:t>党的十</a:t>
            </a:r>
            <a:r>
              <a:rPr lang="zh-CN" altLang="en-US" sz="2000" noProof="0" dirty="0">
                <a:ln>
                  <a:noFill/>
                </a:ln>
                <a:solidFill>
                  <a:schemeClr val="tx1"/>
                </a:solidFill>
                <a:effectLst/>
                <a:uLnTx/>
                <a:uFillTx/>
                <a:latin typeface="黑体" panose="02010609060101010101" charset="-122"/>
                <a:ea typeface="黑体" panose="02010609060101010101" charset="-122"/>
                <a:sym typeface="+mn-ea"/>
              </a:rPr>
              <a:t>九届五中全会通过的</a:t>
            </a:r>
            <a:r>
              <a:rPr lang="en-US" altLang="zh-CN" sz="2000" noProof="0" dirty="0">
                <a:ln>
                  <a:noFill/>
                </a:ln>
                <a:solidFill>
                  <a:schemeClr val="tx1"/>
                </a:solidFill>
                <a:effectLst/>
                <a:uLnTx/>
                <a:uFillTx/>
                <a:latin typeface="黑体" panose="02010609060101010101" charset="-122"/>
                <a:ea typeface="黑体" panose="02010609060101010101" charset="-122"/>
                <a:sym typeface="+mn-ea"/>
              </a:rPr>
              <a:t>《</a:t>
            </a:r>
            <a:r>
              <a:rPr lang="zh-CN" altLang="en-US" sz="2000" noProof="0" dirty="0">
                <a:ln>
                  <a:noFill/>
                </a:ln>
                <a:solidFill>
                  <a:schemeClr val="tx1"/>
                </a:solidFill>
                <a:effectLst/>
                <a:uLnTx/>
                <a:uFillTx/>
                <a:latin typeface="黑体" panose="02010609060101010101" charset="-122"/>
                <a:ea typeface="黑体" panose="02010609060101010101" charset="-122"/>
                <a:sym typeface="+mn-ea"/>
              </a:rPr>
              <a:t>中共中央关于制定国民经济和社会发展第十四个五年规划和二〇三五年远景目标的建议</a:t>
            </a:r>
            <a:r>
              <a:rPr lang="en-US" altLang="zh-CN" sz="2000" noProof="0" dirty="0">
                <a:ln>
                  <a:noFill/>
                </a:ln>
                <a:solidFill>
                  <a:schemeClr val="tx1"/>
                </a:solidFill>
                <a:effectLst/>
                <a:uLnTx/>
                <a:uFillTx/>
                <a:latin typeface="黑体" panose="02010609060101010101" charset="-122"/>
                <a:ea typeface="黑体" panose="02010609060101010101" charset="-122"/>
                <a:sym typeface="+mn-ea"/>
              </a:rPr>
              <a:t>》</a:t>
            </a:r>
            <a:r>
              <a:rPr lang="zh-CN" altLang="en-US" sz="2000" noProof="0" dirty="0">
                <a:ln>
                  <a:noFill/>
                </a:ln>
                <a:solidFill>
                  <a:schemeClr val="tx1"/>
                </a:solidFill>
                <a:effectLst/>
                <a:uLnTx/>
                <a:uFillTx/>
                <a:latin typeface="黑体" panose="02010609060101010101" charset="-122"/>
                <a:ea typeface="黑体" panose="02010609060101010101" charset="-122"/>
                <a:sym typeface="+mn-ea"/>
              </a:rPr>
              <a:t>指出，在全面建成小康社会之后，</a:t>
            </a:r>
            <a:r>
              <a:rPr lang="zh-CN" altLang="en-US" sz="2000" noProof="0" dirty="0">
                <a:ln>
                  <a:noFill/>
                </a:ln>
                <a:solidFill>
                  <a:srgbClr val="C00000"/>
                </a:solidFill>
                <a:effectLst/>
                <a:uLnTx/>
                <a:uFillTx/>
                <a:latin typeface="黑体" panose="02010609060101010101" charset="-122"/>
                <a:ea typeface="黑体" panose="02010609060101010101" charset="-122"/>
                <a:sym typeface="+mn-ea"/>
              </a:rPr>
              <a:t>开启全面建设社会主义现代化国家新征程，要科学把握新发展阶段，深入贯彻新发展理念，加快构建新发展格局，以推动高质量发展为主题，以深化供给侧结构性改革为主线，</a:t>
            </a:r>
            <a:r>
              <a:rPr lang="zh-CN" altLang="en-US" sz="2000" noProof="0" dirty="0">
                <a:ln>
                  <a:noFill/>
                </a:ln>
                <a:solidFill>
                  <a:schemeClr val="tx1"/>
                </a:solidFill>
                <a:effectLst/>
                <a:uLnTx/>
                <a:uFillTx/>
                <a:latin typeface="黑体" panose="02010609060101010101" charset="-122"/>
                <a:ea typeface="黑体" panose="02010609060101010101" charset="-122"/>
                <a:sym typeface="+mn-ea"/>
              </a:rPr>
              <a:t>实现经济行稳致远、社会安定和谐，为全面建设社会主义现代化国家开好局、起好步。</a:t>
            </a:r>
            <a:endParaRPr lang="zh-CN" altLang="en-US" sz="2000" noProof="0" dirty="0">
              <a:ln>
                <a:noFill/>
              </a:ln>
              <a:solidFill>
                <a:schemeClr val="tx1"/>
              </a:solidFill>
              <a:effectLst/>
              <a:uLnTx/>
              <a:uFillTx/>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80">
                                          <p:stCondLst>
                                            <p:cond delay="0"/>
                                          </p:stCondLst>
                                        </p:cTn>
                                        <p:tgtEl>
                                          <p:spTgt spid="30"/>
                                        </p:tgtEl>
                                      </p:cBhvr>
                                    </p:animEffect>
                                    <p:anim calcmode="lin" valueType="num">
                                      <p:cBhvr>
                                        <p:cTn id="2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5" dur="26">
                                          <p:stCondLst>
                                            <p:cond delay="650"/>
                                          </p:stCondLst>
                                        </p:cTn>
                                        <p:tgtEl>
                                          <p:spTgt spid="30"/>
                                        </p:tgtEl>
                                      </p:cBhvr>
                                      <p:to x="100000" y="60000"/>
                                    </p:animScale>
                                    <p:animScale>
                                      <p:cBhvr>
                                        <p:cTn id="26" dur="166" decel="50000">
                                          <p:stCondLst>
                                            <p:cond delay="676"/>
                                          </p:stCondLst>
                                        </p:cTn>
                                        <p:tgtEl>
                                          <p:spTgt spid="30"/>
                                        </p:tgtEl>
                                      </p:cBhvr>
                                      <p:to x="100000" y="100000"/>
                                    </p:animScale>
                                    <p:animScale>
                                      <p:cBhvr>
                                        <p:cTn id="27" dur="26">
                                          <p:stCondLst>
                                            <p:cond delay="1312"/>
                                          </p:stCondLst>
                                        </p:cTn>
                                        <p:tgtEl>
                                          <p:spTgt spid="30"/>
                                        </p:tgtEl>
                                      </p:cBhvr>
                                      <p:to x="100000" y="80000"/>
                                    </p:animScale>
                                    <p:animScale>
                                      <p:cBhvr>
                                        <p:cTn id="28" dur="166" decel="50000">
                                          <p:stCondLst>
                                            <p:cond delay="1338"/>
                                          </p:stCondLst>
                                        </p:cTn>
                                        <p:tgtEl>
                                          <p:spTgt spid="30"/>
                                        </p:tgtEl>
                                      </p:cBhvr>
                                      <p:to x="100000" y="100000"/>
                                    </p:animScale>
                                    <p:animScale>
                                      <p:cBhvr>
                                        <p:cTn id="29" dur="26">
                                          <p:stCondLst>
                                            <p:cond delay="1642"/>
                                          </p:stCondLst>
                                        </p:cTn>
                                        <p:tgtEl>
                                          <p:spTgt spid="30"/>
                                        </p:tgtEl>
                                      </p:cBhvr>
                                      <p:to x="100000" y="90000"/>
                                    </p:animScale>
                                    <p:animScale>
                                      <p:cBhvr>
                                        <p:cTn id="30" dur="166" decel="50000">
                                          <p:stCondLst>
                                            <p:cond delay="1668"/>
                                          </p:stCondLst>
                                        </p:cTn>
                                        <p:tgtEl>
                                          <p:spTgt spid="30"/>
                                        </p:tgtEl>
                                      </p:cBhvr>
                                      <p:to x="100000" y="100000"/>
                                    </p:animScale>
                                    <p:animScale>
                                      <p:cBhvr>
                                        <p:cTn id="31" dur="26">
                                          <p:stCondLst>
                                            <p:cond delay="1808"/>
                                          </p:stCondLst>
                                        </p:cTn>
                                        <p:tgtEl>
                                          <p:spTgt spid="30"/>
                                        </p:tgtEl>
                                      </p:cBhvr>
                                      <p:to x="100000" y="95000"/>
                                    </p:animScale>
                                    <p:animScale>
                                      <p:cBhvr>
                                        <p:cTn id="32" dur="166" decel="50000">
                                          <p:stCondLst>
                                            <p:cond delay="1834"/>
                                          </p:stCondLst>
                                        </p:cTn>
                                        <p:tgtEl>
                                          <p:spTgt spid="30"/>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0" grpId="0"/>
      <p:bldP spid="30" grpId="1"/>
      <p:bldP spid="10" grpId="0" bldLvl="0" animBg="1"/>
      <p:bldP spid="1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0700" y="1087120"/>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4</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、要把当前任务和长远目标结合起来</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文本框 8"/>
          <p:cNvSpPr txBox="1"/>
          <p:nvPr/>
        </p:nvSpPr>
        <p:spPr>
          <a:xfrm>
            <a:off x="1681480" y="414655"/>
            <a:ext cx="5664200"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6" name="矩形: 圆角 15"/>
          <p:cNvSpPr/>
          <p:nvPr/>
        </p:nvSpPr>
        <p:spPr>
          <a:xfrm>
            <a:off x="1857375" y="2158365"/>
            <a:ext cx="8684260" cy="394843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36905" algn="l" fontAlgn="auto">
              <a:lnSpc>
                <a:spcPct val="150000"/>
              </a:lnSpc>
            </a:pPr>
            <a:r>
              <a:rPr sz="2000" noProof="0" dirty="0">
                <a:ln>
                  <a:noFill/>
                </a:ln>
                <a:solidFill>
                  <a:schemeClr val="tx1"/>
                </a:solidFill>
                <a:effectLst/>
                <a:uLnTx/>
                <a:uFillTx/>
                <a:latin typeface="黑体" panose="02010609060101010101" charset="-122"/>
                <a:ea typeface="黑体" panose="02010609060101010101" charset="-122"/>
                <a:sym typeface="+mn-ea"/>
              </a:rPr>
              <a:t>我国社会主要矛盾新的表述不是一个短期的概念，而是要管相当长的历史时期，具有很强的</a:t>
            </a:r>
            <a:r>
              <a:rPr sz="2000" noProof="0" dirty="0">
                <a:ln>
                  <a:noFill/>
                </a:ln>
                <a:solidFill>
                  <a:srgbClr val="C00000"/>
                </a:solidFill>
                <a:effectLst/>
                <a:uLnTx/>
                <a:uFillTx/>
                <a:latin typeface="黑体" panose="02010609060101010101" charset="-122"/>
                <a:ea typeface="黑体" panose="02010609060101010101" charset="-122"/>
                <a:sym typeface="+mn-ea"/>
              </a:rPr>
              <a:t>现实针对性、工作导向和实践要求</a:t>
            </a:r>
            <a:r>
              <a:rPr sz="2000" noProof="0" dirty="0">
                <a:ln>
                  <a:noFill/>
                </a:ln>
                <a:solidFill>
                  <a:schemeClr val="tx1"/>
                </a:solidFill>
                <a:effectLst/>
                <a:uLnTx/>
                <a:uFillTx/>
                <a:latin typeface="黑体" panose="02010609060101010101" charset="-122"/>
                <a:ea typeface="黑体" panose="02010609060101010101" charset="-122"/>
                <a:sym typeface="+mn-ea"/>
              </a:rPr>
              <a:t>。要结合当前任务和长远目标，坚持辩证唯物主义和历史唯物主义的方法论，统筹推进</a:t>
            </a:r>
            <a:r>
              <a:rPr sz="2000" b="1" noProof="0" dirty="0">
                <a:ln>
                  <a:noFill/>
                </a:ln>
                <a:solidFill>
                  <a:schemeClr val="tx1"/>
                </a:solidFill>
                <a:effectLst/>
                <a:uLnTx/>
                <a:uFillTx/>
                <a:latin typeface="黑体" panose="02010609060101010101" charset="-122"/>
                <a:ea typeface="黑体" panose="02010609060101010101" charset="-122"/>
                <a:sym typeface="+mn-ea"/>
              </a:rPr>
              <a:t>经济建设、政治建设、文化建设、社会建设、生态文明建设</a:t>
            </a:r>
            <a:r>
              <a:rPr sz="2000" noProof="0" dirty="0">
                <a:ln>
                  <a:noFill/>
                </a:ln>
                <a:solidFill>
                  <a:srgbClr val="C00000"/>
                </a:solidFill>
                <a:effectLst/>
                <a:uLnTx/>
                <a:uFillTx/>
                <a:latin typeface="黑体" panose="02010609060101010101" charset="-122"/>
                <a:ea typeface="黑体" panose="02010609060101010101" charset="-122"/>
                <a:sym typeface="+mn-ea"/>
              </a:rPr>
              <a:t>“五位一体”总体布局</a:t>
            </a:r>
            <a:r>
              <a:rPr sz="2000" noProof="0" dirty="0">
                <a:ln>
                  <a:noFill/>
                </a:ln>
                <a:solidFill>
                  <a:schemeClr val="tx1"/>
                </a:solidFill>
                <a:effectLst/>
                <a:uLnTx/>
                <a:uFillTx/>
                <a:latin typeface="黑体" panose="02010609060101010101" charset="-122"/>
                <a:ea typeface="黑体" panose="02010609060101010101" charset="-122"/>
                <a:sym typeface="+mn-ea"/>
              </a:rPr>
              <a:t>，协调推进</a:t>
            </a:r>
            <a:r>
              <a:rPr sz="2000" b="1" noProof="0" dirty="0">
                <a:ln>
                  <a:noFill/>
                </a:ln>
                <a:solidFill>
                  <a:schemeClr val="tx1"/>
                </a:solidFill>
                <a:effectLst/>
                <a:uLnTx/>
                <a:uFillTx/>
                <a:latin typeface="黑体" panose="02010609060101010101" charset="-122"/>
                <a:ea typeface="黑体" panose="02010609060101010101" charset="-122"/>
                <a:sym typeface="+mn-ea"/>
              </a:rPr>
              <a:t>全面建设社会主义现代化国家、全面深化改革、全面依法治国、全面从严治党</a:t>
            </a:r>
            <a:r>
              <a:rPr sz="2000" noProof="0" dirty="0">
                <a:ln>
                  <a:noFill/>
                </a:ln>
                <a:solidFill>
                  <a:srgbClr val="C00000"/>
                </a:solidFill>
                <a:effectLst/>
                <a:uLnTx/>
                <a:uFillTx/>
                <a:latin typeface="黑体" panose="02010609060101010101" charset="-122"/>
                <a:ea typeface="黑体" panose="02010609060101010101" charset="-122"/>
                <a:sym typeface="+mn-ea"/>
              </a:rPr>
              <a:t>“四个全面”战略布局</a:t>
            </a:r>
            <a:r>
              <a:rPr sz="2000" noProof="0" dirty="0">
                <a:ln>
                  <a:noFill/>
                </a:ln>
                <a:solidFill>
                  <a:schemeClr val="tx1"/>
                </a:solidFill>
                <a:effectLst/>
                <a:uLnTx/>
                <a:uFillTx/>
                <a:latin typeface="黑体" panose="02010609060101010101" charset="-122"/>
                <a:ea typeface="黑体" panose="02010609060101010101" charset="-122"/>
                <a:sym typeface="+mn-ea"/>
              </a:rPr>
              <a:t>，大力提升发展质量和效益，更好满足人民在经济、政治、文化、社会、生态等方面日益增长的需要，更好推动人的全面发展、社会全面进步。</a:t>
            </a:r>
            <a:endParaRPr sz="2000" noProof="0" dirty="0">
              <a:ln>
                <a:noFill/>
              </a:ln>
              <a:solidFill>
                <a:schemeClr val="tx1"/>
              </a:solidFill>
              <a:effectLst/>
              <a:uLnTx/>
              <a:uFillTx/>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10" grpId="0" bldLvl="0"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447290"/>
            <a:ext cx="10546715" cy="645160"/>
          </a:xfrm>
          <a:prstGeom prst="rect">
            <a:avLst/>
          </a:prstGeom>
          <a:noFill/>
        </p:spPr>
        <p:txBody>
          <a:bodyPr wrap="square" rtlCol="0">
            <a:spAutoFit/>
          </a:bodyPr>
          <a:lstStyle/>
          <a:p>
            <a:pPr algn="ctr"/>
            <a:r>
              <a:rPr kumimoji="1" lang="zh-CN" altLang="en-US" sz="3600" b="1" dirty="0">
                <a:solidFill>
                  <a:srgbClr val="C00000"/>
                </a:solidFill>
                <a:latin typeface="黑体" panose="02010609060101010101" charset="-122"/>
                <a:ea typeface="黑体" panose="02010609060101010101" charset="-122"/>
                <a:sym typeface="+mn-ea"/>
              </a:rPr>
              <a:t>二、</a:t>
            </a:r>
            <a:r>
              <a:rPr kumimoji="1" lang="zh-CN" altLang="en-US" sz="3600" b="1" dirty="0">
                <a:solidFill>
                  <a:srgbClr val="C00000"/>
                </a:solidFill>
                <a:latin typeface="黑体" panose="02010609060101010101" charset="-122"/>
                <a:ea typeface="黑体" panose="02010609060101010101" charset="-122"/>
                <a:sym typeface="+mn-lt"/>
              </a:rPr>
              <a:t>中国特色社会主义进入新时代的内涵和意义</a:t>
            </a:r>
            <a:endParaRPr kumimoji="1" lang="zh-CN" altLang="en-US" sz="3600" b="1" dirty="0">
              <a:solidFill>
                <a:srgbClr val="C00000"/>
              </a:solidFill>
              <a:latin typeface="黑体" panose="02010609060101010101" charset="-122"/>
              <a:ea typeface="黑体" panose="02010609060101010101" charset="-122"/>
              <a:sym typeface="+mn-lt"/>
            </a:endParaRPr>
          </a:p>
        </p:txBody>
      </p:sp>
      <p:sp>
        <p:nvSpPr>
          <p:cNvPr id="9" name="文本框 8"/>
          <p:cNvSpPr txBox="1"/>
          <p:nvPr/>
        </p:nvSpPr>
        <p:spPr>
          <a:xfrm>
            <a:off x="5001895" y="3559294"/>
            <a:ext cx="5743575" cy="369332"/>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高</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伟</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大</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旗</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帜</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24959" y="2053921"/>
            <a:ext cx="5286241" cy="400110"/>
          </a:xfrm>
          <a:prstGeom prst="rect">
            <a:avLst/>
          </a:prstGeom>
          <a:noFill/>
        </p:spPr>
        <p:txBody>
          <a:bodyPr wrap="square" rtlCol="0">
            <a:spAutoFit/>
          </a:bodyPr>
          <a:lstStyle/>
          <a:p>
            <a:pPr lvl="0" fontAlgn="base">
              <a:spcBef>
                <a:spcPct val="0"/>
              </a:spcBef>
              <a:spcAft>
                <a:spcPct val="0"/>
              </a:spcAft>
              <a:defRPr/>
            </a:pPr>
            <a:r>
              <a:rPr lang="zh-CN" altLang="en-US" sz="2000" b="1" dirty="0" smtClean="0">
                <a:solidFill>
                  <a:schemeClr val="bg2">
                    <a:lumMod val="10000"/>
                  </a:schemeClr>
                </a:solidFill>
                <a:latin typeface="方正小标宋简体" panose="00000600000000000000" charset="-122"/>
                <a:ea typeface="方正小标宋简体" panose="00000600000000000000" charset="-122"/>
              </a:rPr>
              <a:t>新时代的丰富内涵</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7" name="矩形: 圆角 10"/>
          <p:cNvSpPr/>
          <p:nvPr/>
        </p:nvSpPr>
        <p:spPr>
          <a:xfrm>
            <a:off x="1437361" y="195409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（一）</a:t>
            </a:r>
            <a:endParaRPr lang="en-US" sz="2000" dirty="0">
              <a:latin typeface="方正粗黑宋简体" panose="02000000000000000000" charset="-122"/>
              <a:ea typeface="方正粗黑宋简体" panose="02000000000000000000" charset="-122"/>
            </a:endParaRPr>
          </a:p>
        </p:txBody>
      </p:sp>
      <p:cxnSp>
        <p:nvCxnSpPr>
          <p:cNvPr id="2" name="直接连接符 1"/>
          <p:cNvCxnSpPr/>
          <p:nvPr/>
        </p:nvCxnSpPr>
        <p:spPr>
          <a:xfrm flipV="1">
            <a:off x="2324960" y="2606726"/>
            <a:ext cx="5013735" cy="1"/>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106134" y="3508071"/>
            <a:ext cx="4933647" cy="40011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中国特色社会主义进入新时代</a:t>
            </a:r>
            <a:r>
              <a:rPr lang="zh-CN" altLang="en-US" sz="2000" b="1" dirty="0" smtClean="0">
                <a:solidFill>
                  <a:schemeClr val="bg2">
                    <a:lumMod val="10000"/>
                  </a:schemeClr>
                </a:solidFill>
                <a:latin typeface="方正小标宋简体" panose="00000600000000000000" charset="-122"/>
                <a:ea typeface="方正小标宋简体" panose="00000600000000000000" charset="-122"/>
              </a:rPr>
              <a:t>的鲜明特征</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8" name="矩形: 圆角 10"/>
          <p:cNvSpPr/>
          <p:nvPr/>
        </p:nvSpPr>
        <p:spPr>
          <a:xfrm>
            <a:off x="3142336" y="341840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（二）</a:t>
            </a:r>
            <a:endParaRPr lang="en-US" sz="2000" dirty="0">
              <a:latin typeface="方正粗黑宋简体" panose="02000000000000000000" charset="-122"/>
              <a:ea typeface="方正粗黑宋简体" panose="02000000000000000000" charset="-122"/>
            </a:endParaRPr>
          </a:p>
        </p:txBody>
      </p:sp>
      <p:sp>
        <p:nvSpPr>
          <p:cNvPr id="12" name="矩形: 圆角 10"/>
          <p:cNvSpPr/>
          <p:nvPr/>
        </p:nvSpPr>
        <p:spPr>
          <a:xfrm>
            <a:off x="5228311" y="477603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（三）</a:t>
            </a:r>
            <a:endParaRPr lang="en-US" sz="2000" dirty="0">
              <a:latin typeface="方正粗黑宋简体" panose="02000000000000000000" charset="-122"/>
              <a:ea typeface="方正粗黑宋简体" panose="02000000000000000000" charset="-122"/>
            </a:endParaRPr>
          </a:p>
        </p:txBody>
      </p:sp>
      <p:cxnSp>
        <p:nvCxnSpPr>
          <p:cNvPr id="13" name="直接连接符 12"/>
          <p:cNvCxnSpPr/>
          <p:nvPr/>
        </p:nvCxnSpPr>
        <p:spPr>
          <a:xfrm flipV="1">
            <a:off x="6115685" y="5396865"/>
            <a:ext cx="5041265" cy="762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029710" y="4068445"/>
            <a:ext cx="4927600" cy="1270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5"/>
          <p:cNvSpPr txBox="1"/>
          <p:nvPr/>
        </p:nvSpPr>
        <p:spPr>
          <a:xfrm>
            <a:off x="6363335" y="4843145"/>
            <a:ext cx="4894580"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sym typeface="+mn-ea"/>
              </a:rPr>
              <a:t>中国特色社会主义进入</a:t>
            </a:r>
            <a:r>
              <a:rPr lang="zh-CN" altLang="en-US" sz="2000" b="1" dirty="0">
                <a:solidFill>
                  <a:schemeClr val="bg2">
                    <a:lumMod val="10000"/>
                  </a:schemeClr>
                </a:solidFill>
                <a:latin typeface="方正小标宋简体" panose="00000600000000000000" charset="-122"/>
                <a:ea typeface="方正小标宋简体" panose="00000600000000000000" charset="-122"/>
              </a:rPr>
              <a:t>新时代的重大意义</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70" decel="100000"/>
                                        <p:tgtEl>
                                          <p:spTgt spid="5"/>
                                        </p:tgtEl>
                                      </p:cBhvr>
                                    </p:animEffect>
                                    <p:animScale>
                                      <p:cBhvr>
                                        <p:cTn id="18" dur="770" decel="100000"/>
                                        <p:tgtEl>
                                          <p:spTgt spid="5"/>
                                        </p:tgtEl>
                                      </p:cBhvr>
                                      <p:from x="10000" y="10000"/>
                                      <p:to x="200000" y="450000"/>
                                    </p:animScale>
                                    <p:animScale>
                                      <p:cBhvr>
                                        <p:cTn id="19" dur="1230" accel="100000" fill="hold">
                                          <p:stCondLst>
                                            <p:cond delay="770"/>
                                          </p:stCondLst>
                                        </p:cTn>
                                        <p:tgtEl>
                                          <p:spTgt spid="5"/>
                                        </p:tgtEl>
                                      </p:cBhvr>
                                      <p:from x="200000" y="450000"/>
                                      <p:to x="100000" y="100000"/>
                                    </p:animScale>
                                    <p:set>
                                      <p:cBhvr>
                                        <p:cTn id="20" dur="770" fill="hold"/>
                                        <p:tgtEl>
                                          <p:spTgt spid="5"/>
                                        </p:tgtEl>
                                        <p:attrNameLst>
                                          <p:attrName>ppt_x</p:attrName>
                                        </p:attrNameLst>
                                      </p:cBhvr>
                                      <p:to>
                                        <p:strVal val="(0.5)"/>
                                      </p:to>
                                    </p:set>
                                    <p:anim from="(0.5)" to="(#ppt_x)" calcmode="lin" valueType="num">
                                      <p:cBhvr>
                                        <p:cTn id="21" dur="1230" accel="100000" fill="hold">
                                          <p:stCondLst>
                                            <p:cond delay="770"/>
                                          </p:stCondLst>
                                        </p:cTn>
                                        <p:tgtEl>
                                          <p:spTgt spid="5"/>
                                        </p:tgtEl>
                                        <p:attrNameLst>
                                          <p:attrName>ppt_x</p:attrName>
                                        </p:attrNameLst>
                                      </p:cBhvr>
                                    </p:anim>
                                    <p:set>
                                      <p:cBhvr>
                                        <p:cTn id="22" dur="770" fill="hold"/>
                                        <p:tgtEl>
                                          <p:spTgt spid="5"/>
                                        </p:tgtEl>
                                        <p:attrNameLst>
                                          <p:attrName>ppt_y</p:attrName>
                                        </p:attrNameLst>
                                      </p:cBhvr>
                                      <p:to>
                                        <p:strVal val="(#ppt_y+0.4)"/>
                                      </p:to>
                                    </p:set>
                                    <p:anim from="(#ppt_y+0.4)" to="(#ppt_y)" calcmode="lin" valueType="num">
                                      <p:cBhvr>
                                        <p:cTn id="23" dur="1230" accel="100000" fill="hold">
                                          <p:stCondLst>
                                            <p:cond delay="770"/>
                                          </p:stCondLst>
                                        </p:cTn>
                                        <p:tgtEl>
                                          <p:spTgt spid="5"/>
                                        </p:tgtEl>
                                        <p:attrNameLst>
                                          <p:attrName>ppt_y</p:attrName>
                                        </p:attrNameLst>
                                      </p:cBhvr>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70" decel="100000"/>
                                        <p:tgtEl>
                                          <p:spTgt spid="6"/>
                                        </p:tgtEl>
                                      </p:cBhvr>
                                    </p:animEffect>
                                    <p:animScale>
                                      <p:cBhvr>
                                        <p:cTn id="39" dur="770" decel="100000"/>
                                        <p:tgtEl>
                                          <p:spTgt spid="6"/>
                                        </p:tgtEl>
                                      </p:cBhvr>
                                      <p:from x="10000" y="10000"/>
                                      <p:to x="200000" y="450000"/>
                                    </p:animScale>
                                    <p:animScale>
                                      <p:cBhvr>
                                        <p:cTn id="40" dur="1230" accel="100000" fill="hold">
                                          <p:stCondLst>
                                            <p:cond delay="770"/>
                                          </p:stCondLst>
                                        </p:cTn>
                                        <p:tgtEl>
                                          <p:spTgt spid="6"/>
                                        </p:tgtEl>
                                      </p:cBhvr>
                                      <p:from x="200000" y="450000"/>
                                      <p:to x="100000" y="100000"/>
                                    </p:animScale>
                                    <p:set>
                                      <p:cBhvr>
                                        <p:cTn id="41" dur="770" fill="hold"/>
                                        <p:tgtEl>
                                          <p:spTgt spid="6"/>
                                        </p:tgtEl>
                                        <p:attrNameLst>
                                          <p:attrName>ppt_x</p:attrName>
                                        </p:attrNameLst>
                                      </p:cBhvr>
                                      <p:to>
                                        <p:strVal val="(0.5)"/>
                                      </p:to>
                                    </p:set>
                                    <p:anim from="(0.5)" to="(#ppt_x)" calcmode="lin" valueType="num">
                                      <p:cBhvr>
                                        <p:cTn id="42" dur="1230" accel="100000" fill="hold">
                                          <p:stCondLst>
                                            <p:cond delay="770"/>
                                          </p:stCondLst>
                                        </p:cTn>
                                        <p:tgtEl>
                                          <p:spTgt spid="6"/>
                                        </p:tgtEl>
                                        <p:attrNameLst>
                                          <p:attrName>ppt_x</p:attrName>
                                        </p:attrNameLst>
                                      </p:cBhvr>
                                    </p:anim>
                                    <p:set>
                                      <p:cBhvr>
                                        <p:cTn id="43" dur="770" fill="hold"/>
                                        <p:tgtEl>
                                          <p:spTgt spid="6"/>
                                        </p:tgtEl>
                                        <p:attrNameLst>
                                          <p:attrName>ppt_y</p:attrName>
                                        </p:attrNameLst>
                                      </p:cBhvr>
                                      <p:to>
                                        <p:strVal val="(#ppt_y+0.4)"/>
                                      </p:to>
                                    </p:set>
                                    <p:anim from="(#ppt_y+0.4)" to="(#ppt_y)" calcmode="lin" valueType="num">
                                      <p:cBhvr>
                                        <p:cTn id="44" dur="1230" accel="100000" fill="hold">
                                          <p:stCondLst>
                                            <p:cond delay="770"/>
                                          </p:stCondLst>
                                        </p:cTn>
                                        <p:tgtEl>
                                          <p:spTgt spid="6"/>
                                        </p:tgtEl>
                                        <p:attrNameLst>
                                          <p:attrName>ppt_y</p:attrName>
                                        </p:attrNameLst>
                                      </p:cBhvr>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P spid="6" grpId="0"/>
      <p:bldP spid="6" grpId="1"/>
      <p:bldP spid="8" grpId="0" bldLvl="0" animBg="1"/>
      <p:bldP spid="8" grpId="1" animBg="1"/>
      <p:bldP spid="12" grpId="0" bldLvl="0" animBg="1"/>
      <p:bldP spid="12" grpId="1" animBg="1"/>
      <p:bldP spid="15" grpId="0"/>
      <p:bldP spid="1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0" y="2453640"/>
            <a:ext cx="12192000" cy="220218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2106930" y="2863215"/>
            <a:ext cx="8427085" cy="1383665"/>
          </a:xfrm>
          <a:prstGeom prst="rect">
            <a:avLst/>
          </a:prstGeom>
        </p:spPr>
        <p:txBody>
          <a:bodyPr wrap="square">
            <a:spAutoFit/>
          </a:bodyPr>
          <a:lstStyle/>
          <a:p>
            <a:pPr>
              <a:lnSpc>
                <a:spcPct val="150000"/>
              </a:lnSpc>
            </a:pPr>
            <a:r>
              <a:rPr lang="zh-CN" altLang="en-US" sz="2800" dirty="0">
                <a:latin typeface="黑体" panose="02010609060101010101" charset="-122"/>
                <a:ea typeface="黑体" panose="02010609060101010101" charset="-122"/>
                <a:cs typeface="黑体" panose="02010609060101010101" charset="-122"/>
              </a:rPr>
              <a:t>怎样理解“这个新时代是中国特色社会主义新时代，而不是别的什么新时代”？</a:t>
            </a:r>
            <a:endParaRPr lang="zh-CN" altLang="en-US" sz="28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down)">
                                      <p:cBhvr>
                                        <p:cTn id="13" dur="580">
                                          <p:stCondLst>
                                            <p:cond delay="0"/>
                                          </p:stCondLst>
                                        </p:cTn>
                                        <p:tgtEl>
                                          <p:spTgt spid="126"/>
                                        </p:tgtEl>
                                      </p:cBhvr>
                                    </p:animEffect>
                                    <p:anim calcmode="lin" valueType="num">
                                      <p:cBhvr>
                                        <p:cTn id="14" dur="1822" tmFilter="0,0; 0.14,0.36; 0.43,0.73; 0.71,0.91; 1.0,1.0">
                                          <p:stCondLst>
                                            <p:cond delay="0"/>
                                          </p:stCondLst>
                                        </p:cTn>
                                        <p:tgtEl>
                                          <p:spTgt spid="12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6"/>
                                        </p:tgtEl>
                                        <p:attrNameLst>
                                          <p:attrName>ppt_y</p:attrName>
                                        </p:attrNameLst>
                                      </p:cBhvr>
                                      <p:tavLst>
                                        <p:tav tm="0" fmla="#ppt_y-sin(pi*$)/81">
                                          <p:val>
                                            <p:fltVal val="0"/>
                                          </p:val>
                                        </p:tav>
                                        <p:tav tm="100000">
                                          <p:val>
                                            <p:fltVal val="1"/>
                                          </p:val>
                                        </p:tav>
                                      </p:tavLst>
                                    </p:anim>
                                    <p:animScale>
                                      <p:cBhvr>
                                        <p:cTn id="19" dur="26">
                                          <p:stCondLst>
                                            <p:cond delay="650"/>
                                          </p:stCondLst>
                                        </p:cTn>
                                        <p:tgtEl>
                                          <p:spTgt spid="126"/>
                                        </p:tgtEl>
                                      </p:cBhvr>
                                      <p:to x="100000" y="60000"/>
                                    </p:animScale>
                                    <p:animScale>
                                      <p:cBhvr>
                                        <p:cTn id="20" dur="166" decel="50000">
                                          <p:stCondLst>
                                            <p:cond delay="676"/>
                                          </p:stCondLst>
                                        </p:cTn>
                                        <p:tgtEl>
                                          <p:spTgt spid="126"/>
                                        </p:tgtEl>
                                      </p:cBhvr>
                                      <p:to x="100000" y="100000"/>
                                    </p:animScale>
                                    <p:animScale>
                                      <p:cBhvr>
                                        <p:cTn id="21" dur="26">
                                          <p:stCondLst>
                                            <p:cond delay="1312"/>
                                          </p:stCondLst>
                                        </p:cTn>
                                        <p:tgtEl>
                                          <p:spTgt spid="126"/>
                                        </p:tgtEl>
                                      </p:cBhvr>
                                      <p:to x="100000" y="80000"/>
                                    </p:animScale>
                                    <p:animScale>
                                      <p:cBhvr>
                                        <p:cTn id="22" dur="166" decel="50000">
                                          <p:stCondLst>
                                            <p:cond delay="1338"/>
                                          </p:stCondLst>
                                        </p:cTn>
                                        <p:tgtEl>
                                          <p:spTgt spid="126"/>
                                        </p:tgtEl>
                                      </p:cBhvr>
                                      <p:to x="100000" y="100000"/>
                                    </p:animScale>
                                    <p:animScale>
                                      <p:cBhvr>
                                        <p:cTn id="23" dur="26">
                                          <p:stCondLst>
                                            <p:cond delay="1642"/>
                                          </p:stCondLst>
                                        </p:cTn>
                                        <p:tgtEl>
                                          <p:spTgt spid="126"/>
                                        </p:tgtEl>
                                      </p:cBhvr>
                                      <p:to x="100000" y="90000"/>
                                    </p:animScale>
                                    <p:animScale>
                                      <p:cBhvr>
                                        <p:cTn id="24" dur="166" decel="50000">
                                          <p:stCondLst>
                                            <p:cond delay="1668"/>
                                          </p:stCondLst>
                                        </p:cTn>
                                        <p:tgtEl>
                                          <p:spTgt spid="126"/>
                                        </p:tgtEl>
                                      </p:cBhvr>
                                      <p:to x="100000" y="100000"/>
                                    </p:animScale>
                                    <p:animScale>
                                      <p:cBhvr>
                                        <p:cTn id="25" dur="26">
                                          <p:stCondLst>
                                            <p:cond delay="1808"/>
                                          </p:stCondLst>
                                        </p:cTn>
                                        <p:tgtEl>
                                          <p:spTgt spid="126"/>
                                        </p:tgtEl>
                                      </p:cBhvr>
                                      <p:to x="100000" y="95000"/>
                                    </p:animScale>
                                    <p:animScale>
                                      <p:cBhvr>
                                        <p:cTn id="26" dur="166" decel="50000">
                                          <p:stCondLst>
                                            <p:cond delay="1834"/>
                                          </p:stCondLst>
                                        </p:cTn>
                                        <p:tgtEl>
                                          <p:spTgt spid="12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800" decel="100000"/>
                                        <p:tgtEl>
                                          <p:spTgt spid="2">
                                            <p:txEl>
                                              <p:pRg st="0" end="0"/>
                                            </p:txEl>
                                          </p:spTgt>
                                        </p:tgtEl>
                                      </p:cBhvr>
                                    </p:animEffect>
                                    <p:anim calcmode="lin" valueType="num">
                                      <p:cBhvr>
                                        <p:cTn id="32"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P spid="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79631"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6" name="矩形 5"/>
          <p:cNvSpPr/>
          <p:nvPr/>
        </p:nvSpPr>
        <p:spPr>
          <a:xfrm flipH="1">
            <a:off x="7263510"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1" name="矩形 10"/>
          <p:cNvSpPr/>
          <p:nvPr/>
        </p:nvSpPr>
        <p:spPr>
          <a:xfrm flipH="1">
            <a:off x="9284135" y="3402919"/>
            <a:ext cx="45719" cy="2717496"/>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4" name="矩形 13"/>
          <p:cNvSpPr/>
          <p:nvPr/>
        </p:nvSpPr>
        <p:spPr>
          <a:xfrm flipH="1">
            <a:off x="3233627"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5" name="椭圆 14"/>
          <p:cNvSpPr/>
          <p:nvPr/>
        </p:nvSpPr>
        <p:spPr>
          <a:xfrm>
            <a:off x="1491102" y="2059745"/>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7" name="椭圆 16"/>
          <p:cNvSpPr/>
          <p:nvPr/>
        </p:nvSpPr>
        <p:spPr>
          <a:xfrm>
            <a:off x="5476054" y="2100945"/>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8" name="椭圆 17"/>
          <p:cNvSpPr/>
          <p:nvPr/>
        </p:nvSpPr>
        <p:spPr>
          <a:xfrm>
            <a:off x="7474140" y="2081334"/>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19" name="椭圆 18"/>
          <p:cNvSpPr/>
          <p:nvPr/>
        </p:nvSpPr>
        <p:spPr>
          <a:xfrm>
            <a:off x="9539501" y="2057457"/>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21" name="矩形 20"/>
          <p:cNvSpPr/>
          <p:nvPr/>
        </p:nvSpPr>
        <p:spPr>
          <a:xfrm flipV="1">
            <a:off x="1256665" y="6114415"/>
            <a:ext cx="9966960" cy="762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22" name="文本框 21"/>
          <p:cNvSpPr txBox="1"/>
          <p:nvPr/>
        </p:nvSpPr>
        <p:spPr>
          <a:xfrm>
            <a:off x="1549010" y="2406414"/>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rPr>
              <a:t>伟大事业</a:t>
            </a:r>
            <a:endPar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endParaRPr>
          </a:p>
        </p:txBody>
      </p:sp>
      <p:sp>
        <p:nvSpPr>
          <p:cNvPr id="23" name="文本框 22"/>
          <p:cNvSpPr txBox="1"/>
          <p:nvPr/>
        </p:nvSpPr>
        <p:spPr>
          <a:xfrm>
            <a:off x="1320165" y="3664585"/>
            <a:ext cx="1910715" cy="2449830"/>
          </a:xfrm>
          <a:prstGeom prst="rect">
            <a:avLst/>
          </a:prstGeom>
          <a:noFill/>
          <a:ln>
            <a:noFill/>
          </a:ln>
        </p:spPr>
        <p:txBody>
          <a:bodyPr wrap="square" rtlCol="0">
            <a:spAutoFit/>
          </a:bodyPr>
          <a:lstStyle/>
          <a:p>
            <a:pPr>
              <a:lnSpc>
                <a:spcPct val="142000"/>
              </a:lnSpc>
            </a:pPr>
            <a:r>
              <a:rPr lang="zh-CN" altLang="en-US" b="1" dirty="0">
                <a:solidFill>
                  <a:srgbClr val="121936"/>
                </a:solidFill>
                <a:latin typeface="黑体" panose="02010609060101010101" charset="-122"/>
                <a:ea typeface="黑体" panose="02010609060101010101" charset="-122"/>
                <a:sym typeface="+mn-ea"/>
              </a:rPr>
              <a:t>是承前启后、继往开来、在新的历史条件下继续夺取</a:t>
            </a:r>
            <a:r>
              <a:rPr lang="zh-CN" altLang="en-US" b="1" dirty="0">
                <a:solidFill>
                  <a:srgbClr val="C00000"/>
                </a:solidFill>
                <a:latin typeface="黑体" panose="02010609060101010101" charset="-122"/>
                <a:ea typeface="黑体" panose="02010609060101010101" charset="-122"/>
                <a:sym typeface="+mn-ea"/>
              </a:rPr>
              <a:t>中国特色社会主义</a:t>
            </a:r>
            <a:r>
              <a:rPr lang="zh-CN" altLang="en-US" b="1" dirty="0">
                <a:solidFill>
                  <a:srgbClr val="121936"/>
                </a:solidFill>
                <a:latin typeface="黑体" panose="02010609060101010101" charset="-122"/>
                <a:ea typeface="黑体" panose="02010609060101010101" charset="-122"/>
                <a:sym typeface="+mn-ea"/>
              </a:rPr>
              <a:t>伟大胜利的</a:t>
            </a:r>
            <a:r>
              <a:rPr lang="zh-CN" altLang="en-US" b="1" dirty="0">
                <a:solidFill>
                  <a:srgbClr val="121936"/>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时代</a:t>
            </a:r>
            <a:r>
              <a:rPr lang="zh-CN" altLang="en-US" b="1" dirty="0">
                <a:solidFill>
                  <a:srgbClr val="121936"/>
                </a:solidFill>
                <a:latin typeface="黑体" panose="02010609060101010101" charset="-122"/>
                <a:ea typeface="黑体" panose="02010609060101010101" charset="-122"/>
                <a:sym typeface="+mn-ea"/>
              </a:rPr>
              <a:t>。</a:t>
            </a:r>
            <a:endParaRPr lang="zh-CN" altLang="en-US" b="1" dirty="0">
              <a:solidFill>
                <a:srgbClr val="121936"/>
              </a:solidFill>
              <a:latin typeface="黑体" panose="02010609060101010101" charset="-122"/>
              <a:ea typeface="黑体" panose="02010609060101010101" charset="-122"/>
              <a:sym typeface="思源黑体 CN Light" panose="020B0300000000000000" pitchFamily="34" charset="-122"/>
            </a:endParaRPr>
          </a:p>
        </p:txBody>
      </p:sp>
      <p:sp>
        <p:nvSpPr>
          <p:cNvPr id="25" name="文本框 24"/>
          <p:cNvSpPr txBox="1"/>
          <p:nvPr/>
        </p:nvSpPr>
        <p:spPr>
          <a:xfrm>
            <a:off x="3465195" y="3817620"/>
            <a:ext cx="1776730" cy="2056765"/>
          </a:xfrm>
          <a:prstGeom prst="rect">
            <a:avLst/>
          </a:prstGeom>
          <a:noFill/>
          <a:ln>
            <a:noFill/>
          </a:ln>
        </p:spPr>
        <p:txBody>
          <a:bodyPr wrap="square" rtlCol="0">
            <a:spAutoFit/>
          </a:bodyPr>
          <a:lstStyle/>
          <a:p>
            <a:pPr>
              <a:lnSpc>
                <a:spcPct val="142000"/>
              </a:lnSpc>
            </a:pPr>
            <a:r>
              <a:rPr lang="zh-CN" altLang="en-US" b="1" dirty="0">
                <a:solidFill>
                  <a:srgbClr val="121936"/>
                </a:solidFill>
                <a:latin typeface="黑体" panose="02010609060101010101" charset="-122"/>
                <a:ea typeface="黑体" panose="02010609060101010101" charset="-122"/>
                <a:sym typeface="+mn-ea"/>
              </a:rPr>
              <a:t>是决胜</a:t>
            </a:r>
            <a:r>
              <a:rPr lang="zh-CN" altLang="en-US" b="1" dirty="0">
                <a:solidFill>
                  <a:srgbClr val="C00000"/>
                </a:solidFill>
                <a:latin typeface="黑体" panose="02010609060101010101" charset="-122"/>
                <a:ea typeface="黑体" panose="02010609060101010101" charset="-122"/>
                <a:sym typeface="+mn-ea"/>
              </a:rPr>
              <a:t>全面建成小康社会</a:t>
            </a:r>
            <a:r>
              <a:rPr lang="zh-CN" altLang="en-US" b="1" dirty="0">
                <a:solidFill>
                  <a:srgbClr val="121936"/>
                </a:solidFill>
                <a:latin typeface="黑体" panose="02010609060101010101" charset="-122"/>
                <a:ea typeface="黑体" panose="02010609060101010101" charset="-122"/>
                <a:sym typeface="+mn-ea"/>
              </a:rPr>
              <a:t>、进而全面建设社会主义</a:t>
            </a:r>
            <a:r>
              <a:rPr lang="zh-CN" altLang="en-US" b="1" dirty="0">
                <a:solidFill>
                  <a:srgbClr val="C00000"/>
                </a:solidFill>
                <a:latin typeface="黑体" panose="02010609060101010101" charset="-122"/>
                <a:ea typeface="黑体" panose="02010609060101010101" charset="-122"/>
                <a:sym typeface="+mn-ea"/>
              </a:rPr>
              <a:t>现代化强国</a:t>
            </a:r>
            <a:r>
              <a:rPr lang="zh-CN" altLang="en-US" b="1" dirty="0">
                <a:solidFill>
                  <a:srgbClr val="121936"/>
                </a:solidFill>
                <a:latin typeface="黑体" panose="02010609060101010101" charset="-122"/>
                <a:ea typeface="黑体" panose="02010609060101010101" charset="-122"/>
                <a:sym typeface="+mn-ea"/>
              </a:rPr>
              <a:t>的</a:t>
            </a:r>
            <a:r>
              <a:rPr lang="zh-CN" altLang="en-US" b="1" dirty="0">
                <a:solidFill>
                  <a:srgbClr val="121936"/>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时代</a:t>
            </a:r>
            <a:r>
              <a:rPr lang="zh-CN" altLang="en-US" b="1" dirty="0">
                <a:solidFill>
                  <a:srgbClr val="121936"/>
                </a:solidFill>
                <a:latin typeface="黑体" panose="02010609060101010101" charset="-122"/>
                <a:ea typeface="黑体" panose="02010609060101010101" charset="-122"/>
                <a:sym typeface="+mn-ea"/>
              </a:rPr>
              <a:t>。</a:t>
            </a:r>
            <a:endParaRPr lang="zh-CN" altLang="en-US" b="1" dirty="0">
              <a:solidFill>
                <a:srgbClr val="121936"/>
              </a:solidFill>
              <a:latin typeface="黑体" panose="02010609060101010101" charset="-122"/>
              <a:ea typeface="黑体" panose="02010609060101010101" charset="-122"/>
              <a:sym typeface="思源黑体 CN Light" panose="020B0300000000000000" pitchFamily="34" charset="-122"/>
            </a:endParaRPr>
          </a:p>
        </p:txBody>
      </p:sp>
      <p:sp>
        <p:nvSpPr>
          <p:cNvPr id="27" name="文本框 26"/>
          <p:cNvSpPr txBox="1"/>
          <p:nvPr/>
        </p:nvSpPr>
        <p:spPr>
          <a:xfrm>
            <a:off x="7473950" y="3705860"/>
            <a:ext cx="1657350" cy="2027555"/>
          </a:xfrm>
          <a:prstGeom prst="rect">
            <a:avLst/>
          </a:prstGeom>
          <a:noFill/>
          <a:ln>
            <a:noFill/>
          </a:ln>
        </p:spPr>
        <p:txBody>
          <a:bodyPr wrap="square" rtlCol="0">
            <a:spAutoFit/>
          </a:bodyPr>
          <a:lstStyle/>
          <a:p>
            <a:pPr>
              <a:lnSpc>
                <a:spcPct val="140000"/>
              </a:lnSpc>
            </a:pPr>
            <a:r>
              <a:rPr lang="zh-CN" altLang="en-US" b="1" dirty="0">
                <a:solidFill>
                  <a:schemeClr val="bg2">
                    <a:lumMod val="10000"/>
                  </a:schemeClr>
                </a:solidFill>
                <a:latin typeface="黑体" panose="02010609060101010101" charset="-122"/>
                <a:ea typeface="黑体" panose="02010609060101010101" charset="-122"/>
                <a:sym typeface="+mn-ea"/>
              </a:rPr>
              <a:t>是全体中华儿女勠力同心、奋力实现</a:t>
            </a:r>
            <a:r>
              <a:rPr lang="zh-CN" altLang="en-US" b="1" dirty="0">
                <a:solidFill>
                  <a:srgbClr val="C00000"/>
                </a:solidFill>
                <a:latin typeface="黑体" panose="02010609060101010101" charset="-122"/>
                <a:ea typeface="黑体" panose="02010609060101010101" charset="-122"/>
                <a:sym typeface="+mn-ea"/>
              </a:rPr>
              <a:t>中华民族伟大复兴中国梦</a:t>
            </a:r>
            <a:r>
              <a:rPr lang="zh-CN" altLang="en-US" b="1" dirty="0">
                <a:solidFill>
                  <a:schemeClr val="bg2">
                    <a:lumMod val="10000"/>
                  </a:schemeClr>
                </a:solidFill>
                <a:latin typeface="黑体" panose="02010609060101010101" charset="-122"/>
                <a:ea typeface="黑体" panose="02010609060101010101" charset="-122"/>
                <a:sym typeface="+mn-ea"/>
              </a:rPr>
              <a:t>的</a:t>
            </a:r>
            <a:r>
              <a:rPr lang="zh-CN" altLang="en-US" b="1" dirty="0">
                <a:solidFill>
                  <a:schemeClr val="bg2">
                    <a:lumMod val="10000"/>
                  </a:schemeClr>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时代</a:t>
            </a:r>
            <a:r>
              <a:rPr lang="zh-CN" altLang="en-US" b="1" dirty="0">
                <a:solidFill>
                  <a:schemeClr val="bg2">
                    <a:lumMod val="10000"/>
                  </a:schemeClr>
                </a:solidFill>
                <a:latin typeface="黑体" panose="02010609060101010101" charset="-122"/>
                <a:ea typeface="黑体" panose="02010609060101010101" charset="-122"/>
                <a:sym typeface="+mn-ea"/>
              </a:rPr>
              <a:t>。</a:t>
            </a:r>
            <a:endParaRPr lang="zh-CN" altLang="en-US" b="1" dirty="0">
              <a:solidFill>
                <a:schemeClr val="bg2">
                  <a:lumMod val="10000"/>
                </a:schemeClr>
              </a:solidFill>
              <a:latin typeface="黑体" panose="02010609060101010101" charset="-122"/>
              <a:ea typeface="黑体" panose="02010609060101010101" charset="-122"/>
            </a:endParaRPr>
          </a:p>
        </p:txBody>
      </p:sp>
      <p:sp>
        <p:nvSpPr>
          <p:cNvPr id="29" name="文本框 28"/>
          <p:cNvSpPr txBox="1"/>
          <p:nvPr>
            <p:custDataLst>
              <p:tags r:id="rId1"/>
            </p:custDataLst>
          </p:nvPr>
        </p:nvSpPr>
        <p:spPr>
          <a:xfrm>
            <a:off x="9370809" y="3667371"/>
            <a:ext cx="1767052" cy="2027555"/>
          </a:xfrm>
          <a:prstGeom prst="rect">
            <a:avLst/>
          </a:prstGeom>
          <a:noFill/>
          <a:ln>
            <a:noFill/>
          </a:ln>
        </p:spPr>
        <p:txBody>
          <a:bodyPr wrap="square" rtlCol="0">
            <a:spAutoFit/>
          </a:bodyPr>
          <a:lstStyle/>
          <a:p>
            <a:pPr marL="0" marR="0" lvl="0" indent="0" algn="just" defTabSz="685800" rtl="0" eaLnBrk="1" fontAlgn="auto" latinLnBrk="0" hangingPunct="1">
              <a:lnSpc>
                <a:spcPct val="140000"/>
              </a:lnSpc>
              <a:spcBef>
                <a:spcPts val="0"/>
              </a:spcBef>
              <a:spcAft>
                <a:spcPts val="0"/>
              </a:spcAft>
              <a:buClrTx/>
              <a:buSzTx/>
              <a:buFontTx/>
              <a:buNone/>
              <a:defRPr/>
            </a:pPr>
            <a:r>
              <a:rPr lang="zh-CN" altLang="en-US" b="1" dirty="0">
                <a:solidFill>
                  <a:schemeClr val="bg2">
                    <a:lumMod val="10000"/>
                  </a:schemeClr>
                </a:solidFill>
                <a:latin typeface="黑体" panose="02010609060101010101" charset="-122"/>
                <a:ea typeface="黑体" panose="02010609060101010101" charset="-122"/>
                <a:sym typeface="+mn-ea"/>
              </a:rPr>
              <a:t>是我国日益走近</a:t>
            </a:r>
            <a:r>
              <a:rPr lang="zh-CN" altLang="en-US" b="1" dirty="0">
                <a:solidFill>
                  <a:srgbClr val="C00000"/>
                </a:solidFill>
                <a:latin typeface="黑体" panose="02010609060101010101" charset="-122"/>
                <a:ea typeface="黑体" panose="02010609060101010101" charset="-122"/>
                <a:sym typeface="+mn-ea"/>
              </a:rPr>
              <a:t>世界舞台</a:t>
            </a:r>
            <a:r>
              <a:rPr lang="zh-CN" altLang="en-US" b="1" dirty="0">
                <a:solidFill>
                  <a:schemeClr val="bg2">
                    <a:lumMod val="10000"/>
                  </a:schemeClr>
                </a:solidFill>
                <a:latin typeface="黑体" panose="02010609060101010101" charset="-122"/>
                <a:ea typeface="黑体" panose="02010609060101010101" charset="-122"/>
                <a:sym typeface="+mn-ea"/>
              </a:rPr>
              <a:t>中央、不断</a:t>
            </a:r>
            <a:r>
              <a:rPr lang="zh-CN" altLang="en-US" b="1" dirty="0">
                <a:solidFill>
                  <a:srgbClr val="C00000"/>
                </a:solidFill>
                <a:latin typeface="黑体" panose="02010609060101010101" charset="-122"/>
                <a:ea typeface="黑体" panose="02010609060101010101" charset="-122"/>
                <a:sym typeface="+mn-ea"/>
              </a:rPr>
              <a:t>为人类作出更大贡献</a:t>
            </a:r>
            <a:r>
              <a:rPr lang="zh-CN" altLang="en-US" b="1" dirty="0">
                <a:solidFill>
                  <a:schemeClr val="bg2">
                    <a:lumMod val="10000"/>
                  </a:schemeClr>
                </a:solidFill>
                <a:latin typeface="黑体" panose="02010609060101010101" charset="-122"/>
                <a:ea typeface="黑体" panose="02010609060101010101" charset="-122"/>
                <a:sym typeface="+mn-ea"/>
              </a:rPr>
              <a:t>的</a:t>
            </a:r>
            <a:r>
              <a:rPr lang="zh-CN" altLang="en-US" b="1" dirty="0">
                <a:solidFill>
                  <a:schemeClr val="bg2">
                    <a:lumMod val="10000"/>
                  </a:schemeClr>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时代</a:t>
            </a:r>
            <a:r>
              <a:rPr lang="zh-CN" altLang="en-US" b="1" dirty="0">
                <a:solidFill>
                  <a:schemeClr val="bg2">
                    <a:lumMod val="10000"/>
                  </a:schemeClr>
                </a:solidFill>
                <a:latin typeface="黑体" panose="02010609060101010101" charset="-122"/>
                <a:ea typeface="黑体" panose="02010609060101010101" charset="-122"/>
                <a:sym typeface="+mn-ea"/>
              </a:rPr>
              <a:t>。</a:t>
            </a:r>
            <a:endParaRPr lang="zh-CN" altLang="en-US" b="1" dirty="0">
              <a:solidFill>
                <a:schemeClr val="bg2">
                  <a:lumMod val="10000"/>
                </a:schemeClr>
              </a:solidFill>
              <a:latin typeface="黑体" panose="02010609060101010101" charset="-122"/>
              <a:ea typeface="黑体" panose="02010609060101010101" charset="-122"/>
              <a:sym typeface="思源黑体 CN Light" panose="020B0300000000000000" pitchFamily="34" charset="-122"/>
            </a:endParaRPr>
          </a:p>
        </p:txBody>
      </p:sp>
      <p:pic>
        <p:nvPicPr>
          <p:cNvPr id="33" name="图片 32" descr="卡通人物&#10;&#10;低可信度描述已自动生成"/>
          <p:cNvPicPr>
            <a:picLocks noChangeAspect="1"/>
          </p:cNvPicPr>
          <p:nvPr/>
        </p:nvPicPr>
        <p:blipFill rotWithShape="1">
          <a:blip r:embed="rId2">
            <a:extLst>
              <a:ext uri="{28A0092B-C50C-407E-A947-70E740481C1C}">
                <a14:useLocalDpi xmlns:a14="http://schemas.microsoft.com/office/drawing/2010/main" val="0"/>
              </a:ext>
            </a:extLst>
          </a:blip>
          <a:srcRect l="38397" t="24922" r="-1466" b="45203"/>
          <a:stretch>
            <a:fillRect/>
          </a:stretch>
        </p:blipFill>
        <p:spPr>
          <a:xfrm>
            <a:off x="9434767" y="4813184"/>
            <a:ext cx="2757339" cy="1746116"/>
          </a:xfrm>
          <a:prstGeom prst="rect">
            <a:avLst/>
          </a:prstGeom>
        </p:spPr>
      </p:pic>
      <p:sp>
        <p:nvSpPr>
          <p:cNvPr id="20" name="矩形 19"/>
          <p:cNvSpPr/>
          <p:nvPr/>
        </p:nvSpPr>
        <p:spPr>
          <a:xfrm>
            <a:off x="3810" y="1136650"/>
            <a:ext cx="12188190" cy="4692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4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（一）</a:t>
            </a:r>
            <a:r>
              <a:rPr lang="zh-CN" altLang="en-US" sz="24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rPr>
              <a:t>中国特色社会主义新时代的内涵</a:t>
            </a:r>
            <a:endParaRPr lang="zh-CN" altLang="en-US" sz="24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sp>
        <p:nvSpPr>
          <p:cNvPr id="30" name="文本框 29"/>
          <p:cNvSpPr txBox="1"/>
          <p:nvPr/>
        </p:nvSpPr>
        <p:spPr>
          <a:xfrm>
            <a:off x="5476054" y="3671241"/>
            <a:ext cx="1787797" cy="2449830"/>
          </a:xfrm>
          <a:prstGeom prst="rect">
            <a:avLst/>
          </a:prstGeom>
          <a:noFill/>
          <a:ln>
            <a:noFill/>
          </a:ln>
        </p:spPr>
        <p:txBody>
          <a:bodyPr wrap="square" rtlCol="0">
            <a:spAutoFit/>
          </a:bodyPr>
          <a:lstStyle/>
          <a:p>
            <a:pPr>
              <a:lnSpc>
                <a:spcPct val="142000"/>
              </a:lnSpc>
            </a:pPr>
            <a:r>
              <a:rPr lang="zh-CN" altLang="en-US" b="1" dirty="0">
                <a:solidFill>
                  <a:srgbClr val="121936"/>
                </a:solidFill>
                <a:latin typeface="黑体" panose="02010609060101010101" charset="-122"/>
                <a:ea typeface="黑体" panose="02010609060101010101" charset="-122"/>
                <a:sym typeface="+mn-ea"/>
              </a:rPr>
              <a:t>是全国各族人民团结奋斗、不断创造美好生活、逐步实现全体人民</a:t>
            </a:r>
            <a:r>
              <a:rPr lang="zh-CN" altLang="en-US" b="1" dirty="0">
                <a:solidFill>
                  <a:srgbClr val="C00000"/>
                </a:solidFill>
                <a:latin typeface="黑体" panose="02010609060101010101" charset="-122"/>
                <a:ea typeface="黑体" panose="02010609060101010101" charset="-122"/>
                <a:sym typeface="+mn-ea"/>
              </a:rPr>
              <a:t>共同富裕</a:t>
            </a:r>
            <a:r>
              <a:rPr lang="zh-CN" altLang="en-US" b="1" dirty="0">
                <a:solidFill>
                  <a:srgbClr val="121936"/>
                </a:solidFill>
                <a:latin typeface="黑体" panose="02010609060101010101" charset="-122"/>
                <a:ea typeface="黑体" panose="02010609060101010101" charset="-122"/>
                <a:sym typeface="+mn-ea"/>
              </a:rPr>
              <a:t>的</a:t>
            </a:r>
            <a:r>
              <a:rPr lang="zh-CN" altLang="en-US" b="1" dirty="0">
                <a:solidFill>
                  <a:srgbClr val="121936"/>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时代</a:t>
            </a:r>
            <a:r>
              <a:rPr lang="zh-CN" altLang="en-US" b="1" dirty="0">
                <a:solidFill>
                  <a:srgbClr val="121936"/>
                </a:solidFill>
                <a:latin typeface="黑体" panose="02010609060101010101" charset="-122"/>
                <a:ea typeface="黑体" panose="02010609060101010101" charset="-122"/>
                <a:sym typeface="+mn-ea"/>
              </a:rPr>
              <a:t>。</a:t>
            </a:r>
            <a:endParaRPr lang="zh-CN" altLang="en-US" b="1" dirty="0">
              <a:solidFill>
                <a:srgbClr val="121936"/>
              </a:solidFill>
              <a:latin typeface="黑体" panose="02010609060101010101" charset="-122"/>
              <a:ea typeface="黑体" panose="02010609060101010101" charset="-122"/>
              <a:sym typeface="思源黑体 CN Light" panose="020B0300000000000000" pitchFamily="34" charset="-122"/>
            </a:endParaRPr>
          </a:p>
        </p:txBody>
      </p:sp>
      <p:sp>
        <p:nvSpPr>
          <p:cNvPr id="31" name="文本框 30"/>
          <p:cNvSpPr txBox="1"/>
          <p:nvPr/>
        </p:nvSpPr>
        <p:spPr>
          <a:xfrm>
            <a:off x="5533962" y="2453640"/>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rPr>
              <a:t>人民期待</a:t>
            </a:r>
            <a:endPar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endParaRPr>
          </a:p>
        </p:txBody>
      </p:sp>
      <p:sp>
        <p:nvSpPr>
          <p:cNvPr id="34" name="文本框 33"/>
          <p:cNvSpPr txBox="1"/>
          <p:nvPr/>
        </p:nvSpPr>
        <p:spPr>
          <a:xfrm>
            <a:off x="7589958" y="2453640"/>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rPr>
              <a:t>历史使命</a:t>
            </a:r>
            <a:endPar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endParaRPr>
          </a:p>
        </p:txBody>
      </p:sp>
      <p:sp>
        <p:nvSpPr>
          <p:cNvPr id="35" name="文本框 34"/>
          <p:cNvSpPr txBox="1"/>
          <p:nvPr/>
        </p:nvSpPr>
        <p:spPr>
          <a:xfrm>
            <a:off x="9597411" y="2385522"/>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rPr>
              <a:t>世界意义</a:t>
            </a:r>
            <a:endPar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endParaRPr>
          </a:p>
        </p:txBody>
      </p:sp>
      <p:sp>
        <p:nvSpPr>
          <p:cNvPr id="24" name="矩形 23"/>
          <p:cNvSpPr/>
          <p:nvPr/>
        </p:nvSpPr>
        <p:spPr>
          <a:xfrm flipH="1">
            <a:off x="11177906" y="3413179"/>
            <a:ext cx="45719" cy="2717496"/>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26" name="椭圆 25"/>
          <p:cNvSpPr/>
          <p:nvPr/>
        </p:nvSpPr>
        <p:spPr>
          <a:xfrm>
            <a:off x="3628390" y="2134587"/>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32" name="矩形 31"/>
          <p:cNvSpPr/>
          <p:nvPr/>
        </p:nvSpPr>
        <p:spPr>
          <a:xfrm flipH="1">
            <a:off x="1256665" y="3389300"/>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黑体" panose="02010609060101010101" charset="-122"/>
              <a:ea typeface="黑体" panose="02010609060101010101" charset="-122"/>
              <a:sym typeface="思源黑体 CN Light" panose="020B0300000000000000" pitchFamily="34" charset="-122"/>
            </a:endParaRPr>
          </a:p>
        </p:txBody>
      </p:sp>
      <p:sp>
        <p:nvSpPr>
          <p:cNvPr id="36" name="文本框 34"/>
          <p:cNvSpPr txBox="1"/>
          <p:nvPr/>
        </p:nvSpPr>
        <p:spPr>
          <a:xfrm>
            <a:off x="3711187" y="2406414"/>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rPr>
              <a:t>奋斗目标</a:t>
            </a:r>
            <a:endParaRPr lang="zh-CN" altLang="en-US" sz="2000" b="1" dirty="0">
              <a:solidFill>
                <a:srgbClr val="C00000"/>
              </a:solidFill>
              <a:latin typeface="黑体" panose="02010609060101010101" charset="-122"/>
              <a:ea typeface="黑体" panose="02010609060101010101" charset="-122"/>
              <a:sym typeface="思源黑体 CN Light" panose="020B0300000000000000" pitchFamily="34" charset="-122"/>
            </a:endParaRPr>
          </a:p>
        </p:txBody>
      </p:sp>
      <p:sp>
        <p:nvSpPr>
          <p:cNvPr id="2" name="文本框 1"/>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ppt_x"/>
                                          </p:val>
                                        </p:tav>
                                        <p:tav tm="100000">
                                          <p:val>
                                            <p:strVal val="#ppt_x"/>
                                          </p:val>
                                        </p:tav>
                                      </p:tavLst>
                                    </p:anim>
                                    <p:anim calcmode="lin" valueType="num">
                                      <p:cBhvr additive="base">
                                        <p:cTn id="5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P spid="20" grpId="0" bldLvl="0" animBg="1"/>
      <p:bldP spid="30" grpId="0"/>
      <p:bldP spid="31" grpId="0"/>
      <p:bldP spid="34" grpId="0"/>
      <p:bldP spid="35" grpId="0"/>
      <p:bldP spid="36" grpId="0"/>
      <p:bldP spid="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60345" y="2395855"/>
            <a:ext cx="7440930" cy="2676525"/>
          </a:xfrm>
          <a:prstGeom prst="rect">
            <a:avLst/>
          </a:prstGeom>
          <a:noFill/>
        </p:spPr>
        <p:txBody>
          <a:bodyPr wrap="square" rtlCol="0">
            <a:spAutoFit/>
          </a:bodyPr>
          <a:lstStyle/>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（一）社会</a:t>
            </a:r>
            <a:r>
              <a:rPr kumimoji="1" lang="zh-CN" altLang="en-US" sz="2800" b="1" dirty="0" smtClean="0">
                <a:solidFill>
                  <a:srgbClr val="C00000"/>
                </a:solidFill>
                <a:latin typeface="方正小标宋简体" panose="00000600000000000000" charset="-122"/>
                <a:ea typeface="方正小标宋简体" panose="00000600000000000000" charset="-122"/>
                <a:sym typeface="+mn-ea"/>
              </a:rPr>
              <a:t>主要矛盾的</a:t>
            </a:r>
            <a:r>
              <a:rPr kumimoji="1" lang="zh-CN" altLang="en-US" sz="2800" b="1" dirty="0">
                <a:solidFill>
                  <a:srgbClr val="C00000"/>
                </a:solidFill>
                <a:latin typeface="方正小标宋简体" panose="00000600000000000000" charset="-122"/>
                <a:ea typeface="方正小标宋简体" panose="00000600000000000000" charset="-122"/>
                <a:sym typeface="+mn-ea"/>
              </a:rPr>
              <a:t>变化</a:t>
            </a:r>
            <a:r>
              <a:rPr kumimoji="1" lang="zh-CN" altLang="en-US" sz="1600" b="1" dirty="0">
                <a:solidFill>
                  <a:srgbClr val="C00000"/>
                </a:solidFill>
                <a:latin typeface="方正小标宋简体" panose="00000600000000000000" charset="-122"/>
                <a:ea typeface="方正小标宋简体" panose="00000600000000000000" charset="-122"/>
                <a:sym typeface="+mn-ea"/>
              </a:rPr>
              <a:t>（是什么？）</a:t>
            </a: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（二）我国社会主要矛盾变化的依据</a:t>
            </a:r>
            <a:r>
              <a:rPr kumimoji="1" lang="zh-CN" altLang="en-US" sz="1600" b="1" dirty="0">
                <a:solidFill>
                  <a:srgbClr val="C00000"/>
                </a:solidFill>
                <a:latin typeface="方正小标宋简体" panose="00000600000000000000" charset="-122"/>
                <a:ea typeface="方正小标宋简体" panose="00000600000000000000" charset="-122"/>
                <a:sym typeface="+mn-ea"/>
              </a:rPr>
              <a:t>（为什么？）</a:t>
            </a:r>
            <a:endParaRPr lang="zh-CN" altLang="en-US" sz="1600" kern="0" dirty="0">
              <a:solidFill>
                <a:srgbClr val="C21B1D"/>
              </a:solidFill>
              <a:latin typeface="+mj-ea"/>
              <a:ea typeface="+mj-ea"/>
              <a:sym typeface="+mn-ea"/>
            </a:endParaRPr>
          </a:p>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（三）社会主要矛盾变化的实践要求</a:t>
            </a:r>
            <a:r>
              <a:rPr kumimoji="1" lang="zh-CN" altLang="en-US" sz="1600" b="1" dirty="0">
                <a:solidFill>
                  <a:srgbClr val="C00000"/>
                </a:solidFill>
                <a:latin typeface="方正小标宋简体" panose="00000600000000000000" charset="-122"/>
                <a:ea typeface="方正小标宋简体" panose="00000600000000000000" charset="-122"/>
                <a:sym typeface="+mn-ea"/>
              </a:rPr>
              <a:t>（怎么办？）</a:t>
            </a: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p:txBody>
      </p:sp>
      <p:grpSp>
        <p:nvGrpSpPr>
          <p:cNvPr id="20" name="组合 19"/>
          <p:cNvGrpSpPr/>
          <p:nvPr/>
        </p:nvGrpSpPr>
        <p:grpSpPr>
          <a:xfrm>
            <a:off x="3710940" y="1529715"/>
            <a:ext cx="4761865" cy="521970"/>
            <a:chOff x="4607414" y="1248728"/>
            <a:chExt cx="2977172" cy="521970"/>
          </a:xfrm>
        </p:grpSpPr>
        <p:sp>
          <p:nvSpPr>
            <p:cNvPr id="21" name="文本框 20"/>
            <p:cNvSpPr txBox="1"/>
            <p:nvPr/>
          </p:nvSpPr>
          <p:spPr>
            <a:xfrm>
              <a:off x="5634896" y="1248728"/>
              <a:ext cx="1022761" cy="521970"/>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方正小标宋简体" panose="00000600000000000000" charset="-122"/>
                  <a:ea typeface="方正小标宋简体" panose="00000600000000000000" charset="-122"/>
                  <a:sym typeface="+mn-ea"/>
                </a:rPr>
                <a:t>主要内容</a:t>
              </a:r>
              <a:endParaRPr kumimoji="0" lang="zh-CN" altLang="en-US" sz="2800" b="1" i="0" u="none" strike="noStrike" kern="1200" cap="none" spc="0" normalizeH="0" baseline="0" noProof="0" dirty="0">
                <a:ln>
                  <a:noFill/>
                </a:ln>
                <a:solidFill>
                  <a:srgbClr val="C00000"/>
                </a:solidFill>
                <a:effectLst/>
                <a:uLnTx/>
                <a:uFillTx/>
                <a:latin typeface="方正小标宋简体" panose="00000600000000000000" charset="-122"/>
                <a:ea typeface="方正小标宋简体" panose="00000600000000000000" charset="-122"/>
                <a:sym typeface="+mn-ea"/>
              </a:endParaRPr>
            </a:p>
          </p:txBody>
        </p:sp>
        <p:grpSp>
          <p:nvGrpSpPr>
            <p:cNvPr id="2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2287905" y="457200"/>
            <a:ext cx="7332980"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000" b="1" noProof="0" dirty="0">
                <a:ln>
                  <a:noFill/>
                </a:ln>
                <a:solidFill>
                  <a:srgbClr val="C00000"/>
                </a:solidFill>
                <a:effectLst/>
                <a:uLnTx/>
                <a:uFillTx/>
                <a:latin typeface="方正小标宋简体" panose="00000600000000000000" charset="-122"/>
                <a:ea typeface="方正小标宋简体" panose="00000600000000000000" charset="-122"/>
                <a:sym typeface="+mn-ea"/>
              </a:rPr>
              <a:t>一、我国社会主要矛盾</a:t>
            </a:r>
            <a:r>
              <a:rPr lang="zh-CN" altLang="en-US" sz="4000" b="1" noProof="0" dirty="0" smtClean="0">
                <a:ln>
                  <a:noFill/>
                </a:ln>
                <a:solidFill>
                  <a:srgbClr val="C00000"/>
                </a:solidFill>
                <a:effectLst/>
                <a:uLnTx/>
                <a:uFillTx/>
                <a:latin typeface="方正小标宋简体" panose="00000600000000000000" charset="-122"/>
                <a:ea typeface="方正小标宋简体" panose="00000600000000000000" charset="-122"/>
                <a:sym typeface="+mn-ea"/>
              </a:rPr>
              <a:t>的变化</a:t>
            </a:r>
            <a:endParaRPr lang="zh-CN" altLang="en-US" sz="4000" b="1" noProof="0" dirty="0">
              <a:ln>
                <a:noFill/>
              </a:ln>
              <a:solidFill>
                <a:srgbClr val="C00000"/>
              </a:solidFill>
              <a:effectLst/>
              <a:uLnTx/>
              <a:uFillTx/>
              <a:latin typeface="方正小标宋简体" panose="00000600000000000000" charset="-122"/>
              <a:ea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p:cTn id="13"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 calcmode="lin" valueType="num">
                                      <p:cBhvr>
                                        <p:cTn id="22"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3"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4"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5"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6" dur="500"/>
                                        <p:tgtEl>
                                          <p:spTgt spid="2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 calcmode="lin" valueType="num">
                                      <p:cBhvr>
                                        <p:cTn id="31" dur="500" fill="hold"/>
                                        <p:tgtEl>
                                          <p:spTgt spid="22">
                                            <p:txEl>
                                              <p:pRg st="2" end="2"/>
                                            </p:txEl>
                                          </p:spTgt>
                                        </p:tgtEl>
                                        <p:attrNameLst>
                                          <p:attrName>ppt_w</p:attrName>
                                        </p:attrNameLst>
                                      </p:cBhvr>
                                      <p:tavLst>
                                        <p:tav tm="0">
                                          <p:val>
                                            <p:strVal val="#ppt_w*0.05"/>
                                          </p:val>
                                        </p:tav>
                                        <p:tav tm="100000">
                                          <p:val>
                                            <p:strVal val="#ppt_w"/>
                                          </p:val>
                                        </p:tav>
                                      </p:tavLst>
                                    </p:anim>
                                    <p:anim calcmode="lin" valueType="num">
                                      <p:cBhvr>
                                        <p:cTn id="32" dur="500" fill="hold"/>
                                        <p:tgtEl>
                                          <p:spTgt spid="22">
                                            <p:txEl>
                                              <p:pRg st="2" end="2"/>
                                            </p:txEl>
                                          </p:spTgt>
                                        </p:tgtEl>
                                        <p:attrNameLst>
                                          <p:attrName>ppt_h</p:attrName>
                                        </p:attrNameLst>
                                      </p:cBhvr>
                                      <p:tavLst>
                                        <p:tav tm="0">
                                          <p:val>
                                            <p:strVal val="#ppt_h"/>
                                          </p:val>
                                        </p:tav>
                                        <p:tav tm="100000">
                                          <p:val>
                                            <p:strVal val="#ppt_h"/>
                                          </p:val>
                                        </p:tav>
                                      </p:tavLst>
                                    </p:anim>
                                    <p:anim calcmode="lin" valueType="num">
                                      <p:cBhvr>
                                        <p:cTn id="33" dur="500" fill="hold"/>
                                        <p:tgtEl>
                                          <p:spTgt spid="22">
                                            <p:txEl>
                                              <p:pRg st="2" end="2"/>
                                            </p:txEl>
                                          </p:spTgt>
                                        </p:tgtEl>
                                        <p:attrNameLst>
                                          <p:attrName>ppt_x</p:attrName>
                                        </p:attrNameLst>
                                      </p:cBhvr>
                                      <p:tavLst>
                                        <p:tav tm="0">
                                          <p:val>
                                            <p:strVal val="#ppt_x-.2"/>
                                          </p:val>
                                        </p:tav>
                                        <p:tav tm="100000">
                                          <p:val>
                                            <p:strVal val="#ppt_x"/>
                                          </p:val>
                                        </p:tav>
                                      </p:tavLst>
                                    </p:anim>
                                    <p:anim calcmode="lin" valueType="num">
                                      <p:cBhvr>
                                        <p:cTn id="34" dur="500" fill="hold"/>
                                        <p:tgtEl>
                                          <p:spTgt spid="22">
                                            <p:txEl>
                                              <p:pRg st="2" end="2"/>
                                            </p:txEl>
                                          </p:spTgt>
                                        </p:tgtEl>
                                        <p:attrNameLst>
                                          <p:attrName>ppt_y</p:attrName>
                                        </p:attrNameLst>
                                      </p:cBhvr>
                                      <p:tavLst>
                                        <p:tav tm="0">
                                          <p:val>
                                            <p:strVal val="#ppt_y"/>
                                          </p:val>
                                        </p:tav>
                                        <p:tav tm="100000">
                                          <p:val>
                                            <p:strVal val="#ppt_y"/>
                                          </p:val>
                                        </p:tav>
                                      </p:tavLst>
                                    </p:anim>
                                    <p:animEffect transition="in" filter="fade">
                                      <p:cBhvr>
                                        <p:cTn id="35" dur="500"/>
                                        <p:tgtEl>
                                          <p:spTgt spid="2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xit" presetSubtype="0" fill="hold" nodeType="clickEffect">
                                  <p:stCondLst>
                                    <p:cond delay="0"/>
                                  </p:stCondLst>
                                  <p:childTnLst>
                                    <p:animEffect transition="out" filter="fade">
                                      <p:cBhvr>
                                        <p:cTn id="39" dur="1000"/>
                                        <p:tgtEl>
                                          <p:spTgt spid="20"/>
                                        </p:tgtEl>
                                      </p:cBhvr>
                                    </p:animEffect>
                                    <p:anim calcmode="lin" valueType="num">
                                      <p:cBhvr>
                                        <p:cTn id="40" dur="1000"/>
                                        <p:tgtEl>
                                          <p:spTgt spid="20"/>
                                        </p:tgtEl>
                                        <p:attrNameLst>
                                          <p:attrName>ppt_x</p:attrName>
                                        </p:attrNameLst>
                                      </p:cBhvr>
                                      <p:tavLst>
                                        <p:tav tm="0">
                                          <p:val>
                                            <p:strVal val="ppt_x"/>
                                          </p:val>
                                        </p:tav>
                                        <p:tav tm="100000">
                                          <p:val>
                                            <p:strVal val="ppt_x"/>
                                          </p:val>
                                        </p:tav>
                                      </p:tavLst>
                                    </p:anim>
                                    <p:anim calcmode="lin" valueType="num">
                                      <p:cBhvr>
                                        <p:cTn id="41" dur="1000"/>
                                        <p:tgtEl>
                                          <p:spTgt spid="20"/>
                                        </p:tgtEl>
                                        <p:attrNameLst>
                                          <p:attrName>ppt_y</p:attrName>
                                        </p:attrNameLst>
                                      </p:cBhvr>
                                      <p:tavLst>
                                        <p:tav tm="0">
                                          <p:val>
                                            <p:strVal val="ppt_y"/>
                                          </p:val>
                                        </p:tav>
                                        <p:tav tm="100000">
                                          <p:val>
                                            <p:strVal val="ppt_y-.1"/>
                                          </p:val>
                                        </p:tav>
                                      </p:tavLst>
                                    </p:anim>
                                    <p:set>
                                      <p:cBhvr>
                                        <p:cTn id="42" dur="1" fill="hold">
                                          <p:stCondLst>
                                            <p:cond delay="9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22">
                                            <p:txEl>
                                              <p:pRg st="0" end="0"/>
                                            </p:txEl>
                                          </p:spTgt>
                                        </p:tgtEl>
                                      </p:cBhvr>
                                    </p:animEffect>
                                    <p:set>
                                      <p:cBhvr>
                                        <p:cTn id="47" dur="1" fill="hold">
                                          <p:stCondLst>
                                            <p:cond delay="499"/>
                                          </p:stCondLst>
                                        </p:cTn>
                                        <p:tgtEl>
                                          <p:spTgt spid="22">
                                            <p:txEl>
                                              <p:pRg st="0" end="0"/>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22">
                                            <p:txEl>
                                              <p:pRg st="1" end="1"/>
                                            </p:txEl>
                                          </p:spTgt>
                                        </p:tgtEl>
                                      </p:cBhvr>
                                    </p:animEffect>
                                    <p:set>
                                      <p:cBhvr>
                                        <p:cTn id="52" dur="1" fill="hold">
                                          <p:stCondLst>
                                            <p:cond delay="499"/>
                                          </p:stCondLst>
                                        </p:cTn>
                                        <p:tgtEl>
                                          <p:spTgt spid="22">
                                            <p:txEl>
                                              <p:pRg st="1" end="1"/>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22">
                                            <p:txEl>
                                              <p:pRg st="2" end="2"/>
                                            </p:txEl>
                                          </p:spTgt>
                                        </p:tgtEl>
                                      </p:cBhvr>
                                    </p:animEffect>
                                    <p:set>
                                      <p:cBhvr>
                                        <p:cTn id="57" dur="1" fill="hold">
                                          <p:stCondLst>
                                            <p:cond delay="499"/>
                                          </p:stCondLst>
                                        </p:cTn>
                                        <p:tgtEl>
                                          <p:spTgt spid="22">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30" y="1734185"/>
            <a:ext cx="698436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685800" rtl="0" eaLnBrk="1" fontAlgn="auto" latinLnBrk="0" hangingPunct="1">
              <a:lnSpc>
                <a:spcPct val="100000"/>
              </a:lnSpc>
              <a:spcBef>
                <a:spcPts val="0"/>
              </a:spcBef>
              <a:spcAft>
                <a:spcPts val="0"/>
              </a:spcAft>
              <a:buClrTx/>
              <a:buSzTx/>
              <a:buFontTx/>
              <a:buNone/>
              <a:defRPr/>
            </a:pPr>
            <a:r>
              <a:rPr lang="en-US"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a:t>
            </a:r>
            <a:r>
              <a:rPr lang="zh-CN" altLang="en-US"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五个时代</a:t>
            </a:r>
            <a:r>
              <a:rPr lang="en-US"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”回答</a:t>
            </a:r>
            <a:r>
              <a:rPr lang="zh-CN" altLang="en-US"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的</a:t>
            </a:r>
            <a:r>
              <a:rPr lang="en-US"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是五个问题：</a:t>
            </a:r>
            <a:endParaRPr lang="en-US"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pic>
        <p:nvPicPr>
          <p:cNvPr id="11"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762" y="1444017"/>
            <a:ext cx="3271838" cy="5121883"/>
          </a:xfrm>
          <a:prstGeom prst="rect">
            <a:avLst/>
          </a:prstGeom>
        </p:spPr>
      </p:pic>
      <p:cxnSp>
        <p:nvCxnSpPr>
          <p:cNvPr id="18" name="直接连接符 17"/>
          <p:cNvCxnSpPr/>
          <p:nvPr/>
        </p:nvCxnSpPr>
        <p:spPr>
          <a:xfrm>
            <a:off x="4504055" y="3359150"/>
            <a:ext cx="530860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32250" y="2498090"/>
            <a:ext cx="5250815" cy="3784600"/>
          </a:xfrm>
          <a:prstGeom prst="rect">
            <a:avLst/>
          </a:prstGeom>
          <a:noFill/>
        </p:spPr>
        <p:txBody>
          <a:bodyPr wrap="square" rtlCol="0" anchor="t">
            <a:spAutoFit/>
          </a:bodyPr>
          <a:lstStyle/>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黑体" panose="02010609060101010101" charset="-122"/>
                <a:ea typeface="黑体" panose="02010609060101010101" charset="-122"/>
                <a:sym typeface="+mn-ea"/>
              </a:rPr>
              <a:t>我们要走什么样的道路？</a:t>
            </a:r>
            <a:endParaRPr kumimoji="0" lang="zh-CN" altLang="en-US" sz="2400" kern="1200" cap="none" spc="0" normalizeH="0" baseline="0" noProof="0" dirty="0">
              <a:solidFill>
                <a:schemeClr val="tx1">
                  <a:lumMod val="85000"/>
                  <a:lumOff val="15000"/>
                </a:schemeClr>
              </a:solidFill>
              <a:latin typeface="黑体" panose="02010609060101010101" charset="-122"/>
              <a:ea typeface="黑体" panose="02010609060101010101"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黑体" panose="02010609060101010101" charset="-122"/>
                <a:ea typeface="黑体" panose="02010609060101010101" charset="-122"/>
                <a:sym typeface="+mn-ea"/>
              </a:rPr>
              <a:t>我们要建设什么样的国家？</a:t>
            </a:r>
            <a:endParaRPr kumimoji="0" lang="zh-CN" altLang="en-US" sz="2400" kern="1200" cap="none" spc="0" normalizeH="0" baseline="0" noProof="0" dirty="0">
              <a:solidFill>
                <a:schemeClr val="tx1">
                  <a:lumMod val="85000"/>
                  <a:lumOff val="15000"/>
                </a:schemeClr>
              </a:solidFill>
              <a:latin typeface="黑体" panose="02010609060101010101" charset="-122"/>
              <a:ea typeface="黑体" panose="02010609060101010101"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黑体" panose="02010609060101010101" charset="-122"/>
                <a:ea typeface="黑体" panose="02010609060101010101" charset="-122"/>
                <a:sym typeface="+mn-ea"/>
              </a:rPr>
              <a:t>我们要实现什么样的发展？</a:t>
            </a:r>
            <a:endParaRPr kumimoji="0" lang="zh-CN" altLang="en-US" sz="2400" kern="1200" cap="none" spc="0" normalizeH="0" baseline="0" noProof="0" dirty="0">
              <a:solidFill>
                <a:schemeClr val="tx1">
                  <a:lumMod val="85000"/>
                  <a:lumOff val="15000"/>
                </a:schemeClr>
              </a:solidFill>
              <a:latin typeface="黑体" panose="02010609060101010101" charset="-122"/>
              <a:ea typeface="黑体" panose="02010609060101010101"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黑体" panose="02010609060101010101" charset="-122"/>
                <a:ea typeface="黑体" panose="02010609060101010101" charset="-122"/>
                <a:sym typeface="+mn-ea"/>
              </a:rPr>
              <a:t>我们要达到什么样的目标？</a:t>
            </a:r>
            <a:endParaRPr kumimoji="0" lang="zh-CN" altLang="en-US" sz="2400" kern="1200" cap="none" spc="0" normalizeH="0" baseline="0" noProof="0" dirty="0">
              <a:solidFill>
                <a:schemeClr val="tx1">
                  <a:lumMod val="85000"/>
                  <a:lumOff val="15000"/>
                </a:schemeClr>
              </a:solidFill>
              <a:latin typeface="黑体" panose="02010609060101010101" charset="-122"/>
              <a:ea typeface="黑体" panose="02010609060101010101"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黑体" panose="02010609060101010101" charset="-122"/>
                <a:ea typeface="黑体" panose="02010609060101010101" charset="-122"/>
                <a:sym typeface="+mn-ea"/>
              </a:rPr>
              <a:t>我们要做出什么样的贡献？</a:t>
            </a:r>
            <a:endParaRPr lang="zh-CN" altLang="en-US" noProof="0" dirty="0">
              <a:solidFill>
                <a:schemeClr val="tx1">
                  <a:lumMod val="85000"/>
                  <a:lumOff val="15000"/>
                </a:schemeClr>
              </a:solidFill>
              <a:latin typeface="黑体" panose="02010609060101010101" charset="-122"/>
              <a:ea typeface="黑体" panose="02010609060101010101" charset="-122"/>
              <a:sym typeface="+mn-ea"/>
            </a:endParaRPr>
          </a:p>
        </p:txBody>
      </p:sp>
      <p:cxnSp>
        <p:nvCxnSpPr>
          <p:cNvPr id="21" name="直接连接符 20"/>
          <p:cNvCxnSpPr/>
          <p:nvPr/>
        </p:nvCxnSpPr>
        <p:spPr>
          <a:xfrm>
            <a:off x="4504055" y="4105910"/>
            <a:ext cx="530860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04055" y="4796790"/>
            <a:ext cx="5319395"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04055" y="5565775"/>
            <a:ext cx="534162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04055" y="6282690"/>
            <a:ext cx="5319395"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Scale>
                                      <p:cBhvr>
                                        <p:cTn id="19"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0"/>
                                        </p:tgtEl>
                                        <p:attrNameLst>
                                          <p:attrName>ppt_x</p:attrName>
                                          <p:attrName>ppt_y</p:attrName>
                                        </p:attrNameLst>
                                      </p:cBhvr>
                                    </p:animMotion>
                                    <p:animEffect transition="in" filter="fade">
                                      <p:cBhvr>
                                        <p:cTn id="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P spid="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a:t>
            </a:r>
            <a:r>
              <a:rPr lang="zh-CN" altLang="en-US" sz="20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rPr>
              <a:t>中国特色社会主义进入新时代</a:t>
            </a: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的</a:t>
            </a:r>
            <a:r>
              <a:rPr lang="zh-CN" altLang="en-US" sz="2000" b="1" dirty="0" smtClean="0">
                <a:solidFill>
                  <a:schemeClr val="bg1"/>
                </a:solidFill>
                <a:latin typeface="方正小标宋简体" panose="00000600000000000000" charset="-122"/>
                <a:ea typeface="方正小标宋简体" panose="00000600000000000000" charset="-122"/>
                <a:cs typeface="+mn-ea"/>
                <a:sym typeface="+mn-lt"/>
              </a:rPr>
              <a:t>鲜明特征</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pic>
        <p:nvPicPr>
          <p:cNvPr id="12" name="图片 11" descr="图片包含 游戏机, 灯光&#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25232" y="528478"/>
            <a:ext cx="6043914" cy="5405312"/>
          </a:xfrm>
          <a:prstGeom prst="rect">
            <a:avLst/>
          </a:prstGeom>
        </p:spPr>
      </p:pic>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16" name="文本框 15"/>
          <p:cNvSpPr txBox="1"/>
          <p:nvPr/>
        </p:nvSpPr>
        <p:spPr>
          <a:xfrm>
            <a:off x="1115695" y="1022058"/>
            <a:ext cx="10731885" cy="4644390"/>
          </a:xfrm>
          <a:prstGeom prst="rect">
            <a:avLst/>
          </a:prstGeom>
          <a:noFill/>
        </p:spPr>
        <p:txBody>
          <a:bodyPr wrap="square" rtlCol="0" anchor="t">
            <a:spAutoFit/>
          </a:bodyPr>
          <a:lstStyle/>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endParaRPr lang="en-US" altLang="zh-CN" sz="2400" b="1"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r>
              <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        </a:t>
            </a:r>
            <a:r>
              <a:rPr lang="zh-CN" altLang="en-US"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社会主要矛盾发生新变化</a:t>
            </a:r>
            <a:endPar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r>
              <a:rPr lang="zh-CN" altLang="en-US"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        党的理论创新实现新飞跃</a:t>
            </a:r>
            <a:endPar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r>
              <a:rPr lang="zh-CN" altLang="en-US"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        党和人民事业确立新目标</a:t>
            </a:r>
            <a:endPar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r>
              <a:rPr lang="zh-CN" altLang="en-US"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        中国和世界关系开创新局面</a:t>
            </a:r>
            <a:endPar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r>
              <a:rPr lang="zh-CN" altLang="en-US"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        中国共产党展现新面貌</a:t>
            </a:r>
            <a:endParaRPr lang="en-US" altLang="zh-CN" sz="24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a:p>
            <a:pPr>
              <a:lnSpc>
                <a:spcPct val="160000"/>
              </a:lnSpc>
              <a:spcBef>
                <a:spcPts val="0"/>
              </a:spcBef>
              <a:spcAft>
                <a:spcPts val="0"/>
              </a:spcAft>
            </a:pPr>
            <a:endParaRPr lang="en-US" altLang="zh-CN" sz="2000" b="1"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流程图: 决策 10"/>
          <p:cNvSpPr/>
          <p:nvPr/>
        </p:nvSpPr>
        <p:spPr>
          <a:xfrm>
            <a:off x="1240155" y="210136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4" name="流程图: 决策 13"/>
          <p:cNvSpPr/>
          <p:nvPr/>
        </p:nvSpPr>
        <p:spPr>
          <a:xfrm>
            <a:off x="1224280" y="2714008"/>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5" name="流程图: 决策 14"/>
          <p:cNvSpPr/>
          <p:nvPr/>
        </p:nvSpPr>
        <p:spPr>
          <a:xfrm>
            <a:off x="1224275" y="3255967"/>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7" name="流程图: 决策 16"/>
          <p:cNvSpPr/>
          <p:nvPr/>
        </p:nvSpPr>
        <p:spPr>
          <a:xfrm>
            <a:off x="1224275" y="3868615"/>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8" name="流程图: 决策 17"/>
          <p:cNvSpPr/>
          <p:nvPr/>
        </p:nvSpPr>
        <p:spPr>
          <a:xfrm>
            <a:off x="1224275" y="4481263"/>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500"/>
                            </p:stCondLst>
                            <p:childTnLst>
                              <p:par>
                                <p:cTn id="17" presetID="21"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10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barn(inVertical)">
                                      <p:cBhvr>
                                        <p:cTn id="27" dur="500"/>
                                        <p:tgtEl>
                                          <p:spTgt spid="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animEffect transition="in" filter="barn(inVertical)">
                                      <p:cBhvr>
                                        <p:cTn id="32" dur="500"/>
                                        <p:tgtEl>
                                          <p:spTgt spid="1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6">
                                            <p:txEl>
                                              <p:pRg st="3" end="3"/>
                                            </p:txEl>
                                          </p:spTgt>
                                        </p:tgtEl>
                                        <p:attrNameLst>
                                          <p:attrName>style.visibility</p:attrName>
                                        </p:attrNameLst>
                                      </p:cBhvr>
                                      <p:to>
                                        <p:strVal val="visible"/>
                                      </p:to>
                                    </p:set>
                                    <p:animEffect transition="in" filter="barn(inVertical)">
                                      <p:cBhvr>
                                        <p:cTn id="37" dur="500"/>
                                        <p:tgtEl>
                                          <p:spTgt spid="1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barn(inVertical)">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xEl>
                                              <p:pRg st="5" end="5"/>
                                            </p:txEl>
                                          </p:spTgt>
                                        </p:tgtEl>
                                        <p:attrNameLst>
                                          <p:attrName>style.visibility</p:attrName>
                                        </p:attrNameLst>
                                      </p:cBhvr>
                                      <p:to>
                                        <p:strVal val="visible"/>
                                      </p:to>
                                    </p:set>
                                    <p:animEffect transition="in" filter="barn(inVertical)">
                                      <p:cBhvr>
                                        <p:cTn id="47" dur="500"/>
                                        <p:tgtEl>
                                          <p:spTgt spid="16">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6">
                                            <p:txEl>
                                              <p:pRg st="6" end="6"/>
                                            </p:txEl>
                                          </p:spTgt>
                                        </p:tgtEl>
                                        <p:attrNameLst>
                                          <p:attrName>style.visibility</p:attrName>
                                        </p:attrNameLst>
                                      </p:cBhvr>
                                      <p:to>
                                        <p:strVal val="visible"/>
                                      </p:to>
                                    </p:set>
                                    <p:animEffect transition="in" filter="barn(inVertical)">
                                      <p:cBhvr>
                                        <p:cTn id="52"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65505" y="2784475"/>
            <a:ext cx="2600325" cy="2861310"/>
          </a:xfrm>
          <a:prstGeom prst="rect">
            <a:avLst/>
          </a:prstGeom>
        </p:spPr>
        <p:txBody>
          <a:bodyPr wrap="square">
            <a:spAutoFit/>
          </a:bodyPr>
          <a:lstStyle/>
          <a:p>
            <a:pPr algn="just">
              <a:lnSpc>
                <a:spcPct val="150000"/>
              </a:lnSpc>
            </a:pPr>
            <a:r>
              <a:rPr lang="zh-CN" altLang="en-US" sz="2000" b="1"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rPr>
              <a:t>意味着近代以来久经磨难的中华民族迎来了从</a:t>
            </a:r>
            <a:r>
              <a:rPr lang="zh-CN" altLang="en-US" sz="2000" b="1" noProof="0" dirty="0">
                <a:ln>
                  <a:noFill/>
                </a:ln>
                <a:solidFill>
                  <a:srgbClr val="C00000"/>
                </a:solidFill>
                <a:effectLst/>
                <a:uLnTx/>
                <a:uFillTx/>
                <a:latin typeface="黑体" panose="02010609060101010101" charset="-122"/>
                <a:ea typeface="黑体" panose="02010609060101010101" charset="-122"/>
                <a:sym typeface="+mn-ea"/>
              </a:rPr>
              <a:t>站起来、富起来到强起来</a:t>
            </a:r>
            <a:r>
              <a:rPr lang="zh-CN" altLang="en-US" sz="2000" b="1"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rPr>
              <a:t>的伟大飞跃，迎来了实现中华民族伟大复兴的光明前景。</a:t>
            </a:r>
            <a:endParaRPr lang="zh-CN" altLang="en-US" sz="2000" b="1"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endParaRPr>
          </a:p>
        </p:txBody>
      </p:sp>
      <p:grpSp>
        <p:nvGrpSpPr>
          <p:cNvPr id="87" name="组合 86"/>
          <p:cNvGrpSpPr/>
          <p:nvPr/>
        </p:nvGrpSpPr>
        <p:grpSpPr>
          <a:xfrm>
            <a:off x="845185" y="2379980"/>
            <a:ext cx="2691130" cy="3554730"/>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9" name="矩形: 圆角 8"/>
          <p:cNvSpPr/>
          <p:nvPr/>
        </p:nvSpPr>
        <p:spPr bwMode="auto">
          <a:xfrm>
            <a:off x="1103630" y="2044700"/>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noProof="0" dirty="0">
                <a:ln>
                  <a:noFill/>
                </a:ln>
                <a:solidFill>
                  <a:schemeClr val="bg1"/>
                </a:solidFill>
                <a:effectLst/>
                <a:uLnTx/>
                <a:uFillTx/>
                <a:latin typeface="黑体" panose="02010609060101010101" charset="-122"/>
                <a:ea typeface="黑体" panose="02010609060101010101" charset="-122"/>
                <a:sym typeface="+mn-ea"/>
              </a:rPr>
              <a:t>中华民族复兴</a:t>
            </a:r>
            <a:endParaRPr kumimoji="0" lang="zh-CN" altLang="en-US" sz="24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sym typeface="+mn-ea"/>
            </a:endParaRPr>
          </a:p>
        </p:txBody>
      </p:sp>
      <p:sp>
        <p:nvSpPr>
          <p:cNvPr id="6" name="矩形 5"/>
          <p:cNvSpPr/>
          <p:nvPr/>
        </p:nvSpPr>
        <p:spPr>
          <a:xfrm>
            <a:off x="5080" y="1037590"/>
            <a:ext cx="12187555" cy="375920"/>
          </a:xfrm>
          <a:prstGeom prst="rect">
            <a:avLst/>
          </a:prstGeom>
        </p:spPr>
        <p:style>
          <a:lnRef idx="0">
            <a:srgbClr val="FFFFFF"/>
          </a:lnRef>
          <a:fillRef idx="1">
            <a:schemeClr val="accent1"/>
          </a:fillRef>
          <a:effectRef idx="0">
            <a:srgbClr val="FFFFFF"/>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en-US" altLang="zh-CN" sz="2400" noProof="0" dirty="0" err="1">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三）</a:t>
            </a:r>
            <a:r>
              <a:rPr lang="en-US" altLang="zh-CN"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中国特色社会主义</a:t>
            </a:r>
            <a:r>
              <a:rPr lang="zh-CN" altLang="en-US"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进入</a:t>
            </a:r>
            <a:r>
              <a:rPr lang="en-US" altLang="zh-CN"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新时代的</a:t>
            </a:r>
            <a:r>
              <a:rPr lang="zh-CN" altLang="en-US"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重大</a:t>
            </a:r>
            <a:r>
              <a:rPr lang="en-US" altLang="zh-CN"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意义</a:t>
            </a:r>
            <a:endPar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ea"/>
            </a:endParaRPr>
          </a:p>
        </p:txBody>
      </p:sp>
      <p:sp>
        <p:nvSpPr>
          <p:cNvPr id="5" name="矩形 4"/>
          <p:cNvSpPr/>
          <p:nvPr/>
        </p:nvSpPr>
        <p:spPr>
          <a:xfrm>
            <a:off x="4252595" y="2784475"/>
            <a:ext cx="2642870" cy="286131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sz="20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意味着科学社会主义在</a:t>
            </a:r>
            <a:r>
              <a:rPr lang="en-US" altLang="zh-CN" sz="20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21</a:t>
            </a:r>
            <a:r>
              <a:rPr lang="zh-CN" altLang="en-US" sz="2000"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mn-ea"/>
              </a:rPr>
              <a:t>世纪的中国焕发出强大生机活力，在世界上</a:t>
            </a:r>
            <a:r>
              <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rPr>
              <a:t>高高举起了中国特色社会主义伟大旗帜。</a:t>
            </a:r>
            <a:endPar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82" name="组合 81"/>
          <p:cNvGrpSpPr/>
          <p:nvPr/>
        </p:nvGrpSpPr>
        <p:grpSpPr>
          <a:xfrm>
            <a:off x="4144645" y="2379980"/>
            <a:ext cx="2771140" cy="3554730"/>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93" name="矩形: 圆角 8"/>
          <p:cNvSpPr/>
          <p:nvPr/>
        </p:nvSpPr>
        <p:spPr bwMode="auto">
          <a:xfrm>
            <a:off x="4498975" y="2044700"/>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noProof="0" dirty="0">
                <a:ln>
                  <a:noFill/>
                </a:ln>
                <a:solidFill>
                  <a:schemeClr val="bg1"/>
                </a:solidFill>
                <a:effectLst/>
                <a:uLnTx/>
                <a:uFillTx/>
                <a:latin typeface="黑体" panose="02010609060101010101" charset="-122"/>
                <a:ea typeface="黑体" panose="02010609060101010101" charset="-122"/>
                <a:sym typeface="+mn-ea"/>
              </a:rPr>
              <a:t>科学社会主义</a:t>
            </a:r>
            <a:endParaRPr kumimoji="0" lang="zh-CN" altLang="en-US" sz="24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sym typeface="+mn-ea"/>
            </a:endParaRPr>
          </a:p>
        </p:txBody>
      </p:sp>
      <p:sp>
        <p:nvSpPr>
          <p:cNvPr id="94" name="矩形 93"/>
          <p:cNvSpPr/>
          <p:nvPr/>
        </p:nvSpPr>
        <p:spPr>
          <a:xfrm>
            <a:off x="7447915" y="2465705"/>
            <a:ext cx="4038600" cy="332295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zh-CN" sz="2000" b="1" noProof="0" dirty="0">
                <a:ln>
                  <a:noFill/>
                </a:ln>
                <a:solidFill>
                  <a:schemeClr val="tx1"/>
                </a:solidFill>
                <a:effectLst/>
                <a:uLnTx/>
                <a:uFillTx/>
                <a:latin typeface="黑体" panose="02010609060101010101" charset="-122"/>
                <a:ea typeface="黑体" panose="02010609060101010101" charset="-122"/>
                <a:sym typeface="+mn-ea"/>
              </a:rPr>
              <a:t>意味着中国特色社会主义道路、理论、制度、文化不断发展，拓展了发展中国家走向现代化的途径，给世界上那些既希望加快发展又希望保持自身独立性的国家和民族提供了全新选择，为解决人类问题贡献了</a:t>
            </a:r>
            <a:r>
              <a:rPr lang="zh-CN" altLang="zh-CN" sz="2000" b="1" noProof="0" dirty="0">
                <a:ln>
                  <a:noFill/>
                </a:ln>
                <a:solidFill>
                  <a:srgbClr val="C00000"/>
                </a:solidFill>
                <a:effectLst/>
                <a:uLnTx/>
                <a:uFillTx/>
                <a:latin typeface="黑体" panose="02010609060101010101" charset="-122"/>
                <a:ea typeface="黑体" panose="02010609060101010101" charset="-122"/>
                <a:sym typeface="+mn-ea"/>
              </a:rPr>
              <a:t>中国智慧和中国方案。</a:t>
            </a:r>
            <a:endParaRPr lang="zh-CN" altLang="zh-CN" sz="2000" b="1" noProof="0" dirty="0">
              <a:ln>
                <a:noFill/>
              </a:ln>
              <a:solidFill>
                <a:srgbClr val="C00000"/>
              </a:solidFill>
              <a:effectLst/>
              <a:uLnTx/>
              <a:uFillTx/>
              <a:latin typeface="黑体" panose="02010609060101010101" charset="-122"/>
              <a:ea typeface="黑体" panose="02010609060101010101" charset="-122"/>
              <a:sym typeface="+mn-ea"/>
            </a:endParaRPr>
          </a:p>
        </p:txBody>
      </p:sp>
      <p:grpSp>
        <p:nvGrpSpPr>
          <p:cNvPr id="95" name="组合 94"/>
          <p:cNvGrpSpPr/>
          <p:nvPr/>
        </p:nvGrpSpPr>
        <p:grpSpPr>
          <a:xfrm>
            <a:off x="7418705" y="2379980"/>
            <a:ext cx="4098290" cy="3554730"/>
            <a:chOff x="5876331" y="1435177"/>
            <a:chExt cx="7374716" cy="3540729"/>
          </a:xfrm>
        </p:grpSpPr>
        <p:sp>
          <p:nvSpPr>
            <p:cNvPr id="96"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7"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8"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99" name="矩形: 圆角 8"/>
          <p:cNvSpPr/>
          <p:nvPr/>
        </p:nvSpPr>
        <p:spPr bwMode="auto">
          <a:xfrm>
            <a:off x="8348345" y="2044700"/>
            <a:ext cx="234823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人类文明</a:t>
            </a:r>
            <a:endParaRPr kumimoji="0" lang="zh-CN" altLang="en-US" sz="24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p:tgtEl>
                                          <p:spTgt spid="93"/>
                                        </p:tgtEl>
                                        <p:attrNameLst>
                                          <p:attrName>ppt_y</p:attrName>
                                        </p:attrNameLst>
                                      </p:cBhvr>
                                      <p:tavLst>
                                        <p:tav tm="0">
                                          <p:val>
                                            <p:strVal val="#ppt_y+#ppt_h*1.125000"/>
                                          </p:val>
                                        </p:tav>
                                        <p:tav tm="100000">
                                          <p:val>
                                            <p:strVal val="#ppt_y"/>
                                          </p:val>
                                        </p:tav>
                                      </p:tavLst>
                                    </p:anim>
                                    <p:animEffect transition="in" filter="wipe(up)">
                                      <p:cBhvr>
                                        <p:cTn id="32" dur="500"/>
                                        <p:tgtEl>
                                          <p:spTgt spid="93"/>
                                        </p:tgtEl>
                                      </p:cBhvr>
                                    </p:animEffect>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500"/>
                                        <p:tgtEl>
                                          <p:spTgt spid="99"/>
                                        </p:tgtEl>
                                        <p:attrNameLst>
                                          <p:attrName>ppt_y</p:attrName>
                                        </p:attrNameLst>
                                      </p:cBhvr>
                                      <p:tavLst>
                                        <p:tav tm="0">
                                          <p:val>
                                            <p:strVal val="#ppt_y+#ppt_h*1.125000"/>
                                          </p:val>
                                        </p:tav>
                                        <p:tav tm="100000">
                                          <p:val>
                                            <p:strVal val="#ppt_y"/>
                                          </p:val>
                                        </p:tav>
                                      </p:tavLst>
                                    </p:anim>
                                    <p:animEffect transition="in" filter="wipe(up)">
                                      <p:cBhvr>
                                        <p:cTn id="44" dur="500"/>
                                        <p:tgtEl>
                                          <p:spTgt spid="99"/>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500"/>
                                        <p:tgtEl>
                                          <p:spTgt spid="94"/>
                                        </p:tgtEl>
                                      </p:cBhvr>
                                    </p:animEffect>
                                    <p:anim calcmode="lin" valueType="num">
                                      <p:cBhvr>
                                        <p:cTn id="49" dur="500" fill="hold"/>
                                        <p:tgtEl>
                                          <p:spTgt spid="94"/>
                                        </p:tgtEl>
                                        <p:attrNameLst>
                                          <p:attrName>ppt_x</p:attrName>
                                        </p:attrNameLst>
                                      </p:cBhvr>
                                      <p:tavLst>
                                        <p:tav tm="0">
                                          <p:val>
                                            <p:strVal val="#ppt_x"/>
                                          </p:val>
                                        </p:tav>
                                        <p:tav tm="100000">
                                          <p:val>
                                            <p:strVal val="#ppt_x"/>
                                          </p:val>
                                        </p:tav>
                                      </p:tavLst>
                                    </p:anim>
                                    <p:anim calcmode="lin" valueType="num">
                                      <p:cBhvr>
                                        <p:cTn id="50"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6" grpId="0" bldLvl="0" animBg="1"/>
      <p:bldP spid="5" grpId="0"/>
      <p:bldP spid="93" grpId="0" bldLvl="0" animBg="1"/>
      <p:bldP spid="94" grpId="0"/>
      <p:bldP spid="99" grpId="0" bldLvl="0" animBg="1"/>
      <p:bldP spid="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514" y="1612900"/>
            <a:ext cx="12045461" cy="278257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1791970" y="1783080"/>
            <a:ext cx="9785985" cy="2306955"/>
          </a:xfrm>
          <a:prstGeom prst="rect">
            <a:avLst/>
          </a:prstGeom>
        </p:spPr>
        <p:txBody>
          <a:bodyPr wrap="square">
            <a:spAutoFit/>
          </a:bodyPr>
          <a:lstStyle/>
          <a:p>
            <a:pPr>
              <a:lnSpc>
                <a:spcPct val="150000"/>
              </a:lnSpc>
            </a:pPr>
            <a:r>
              <a:rPr lang="en-US" altLang="zh-CN" sz="2400" dirty="0" smtClean="0">
                <a:latin typeface="黑体" panose="02010609060101010101" charset="-122"/>
                <a:ea typeface="黑体" panose="02010609060101010101" charset="-122"/>
              </a:rPr>
              <a:t>    </a:t>
            </a:r>
            <a:r>
              <a:rPr lang="zh-CN" altLang="en-US" sz="2400" dirty="0" smtClean="0">
                <a:latin typeface="黑体" panose="02010609060101010101" charset="-122"/>
                <a:ea typeface="黑体" panose="02010609060101010101" charset="-122"/>
              </a:rPr>
              <a:t>如何</a:t>
            </a:r>
            <a:r>
              <a:rPr lang="zh-CN" altLang="en-US" sz="2400" dirty="0">
                <a:latin typeface="黑体" panose="02010609060101010101" charset="-122"/>
                <a:ea typeface="黑体" panose="02010609060101010101" charset="-122"/>
              </a:rPr>
              <a:t>认识</a:t>
            </a:r>
            <a:r>
              <a:rPr lang="zh-CN" altLang="en-US" sz="2400" dirty="0">
                <a:solidFill>
                  <a:srgbClr val="C00000"/>
                </a:solidFill>
                <a:latin typeface="黑体" panose="02010609060101010101" charset="-122"/>
                <a:ea typeface="黑体" panose="02010609060101010101" charset="-122"/>
              </a:rPr>
              <a:t>站起来、富起来、强起来</a:t>
            </a:r>
            <a:r>
              <a:rPr lang="zh-CN" altLang="en-US" sz="2400" dirty="0">
                <a:latin typeface="黑体" panose="02010609060101010101" charset="-122"/>
                <a:ea typeface="黑体" panose="02010609060101010101" charset="-122"/>
              </a:rPr>
              <a:t>之间的关系？</a:t>
            </a:r>
            <a:endParaRPr lang="zh-CN" altLang="en-US" sz="2400" dirty="0">
              <a:latin typeface="黑体" panose="02010609060101010101" charset="-122"/>
              <a:ea typeface="黑体" panose="02010609060101010101" charset="-122"/>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dirty="0">
                <a:latin typeface="黑体" panose="02010609060101010101" charset="-122"/>
                <a:ea typeface="黑体" panose="02010609060101010101" charset="-122"/>
              </a:rPr>
              <a:t>站起来，富起来，强起来：在</a:t>
            </a:r>
            <a:r>
              <a:rPr lang="zh-CN" altLang="en-US" sz="2400" b="1" dirty="0">
                <a:latin typeface="黑体" panose="02010609060101010101" charset="-122"/>
                <a:ea typeface="黑体" panose="02010609060101010101" charset="-122"/>
              </a:rPr>
              <a:t>静态结构</a:t>
            </a:r>
            <a:r>
              <a:rPr lang="zh-CN" altLang="en-US" sz="2400" dirty="0">
                <a:latin typeface="黑体" panose="02010609060101010101" charset="-122"/>
                <a:ea typeface="黑体" panose="02010609060101010101" charset="-122"/>
              </a:rPr>
              <a:t>上，是</a:t>
            </a:r>
            <a:r>
              <a:rPr lang="zh-CN" altLang="en-US" sz="2400" dirty="0">
                <a:solidFill>
                  <a:srgbClr val="C00000"/>
                </a:solidFill>
                <a:latin typeface="黑体" panose="02010609060101010101" charset="-122"/>
                <a:ea typeface="黑体" panose="02010609060101010101" charset="-122"/>
              </a:rPr>
              <a:t>既相互独立又相互依存</a:t>
            </a:r>
            <a:r>
              <a:rPr lang="zh-CN" altLang="en-US" sz="2400" dirty="0">
                <a:latin typeface="黑体" panose="02010609060101010101" charset="-122"/>
                <a:ea typeface="黑体" panose="02010609060101010101" charset="-122"/>
              </a:rPr>
              <a:t>的。在</a:t>
            </a:r>
            <a:r>
              <a:rPr lang="zh-CN" altLang="en-US" sz="2400" b="1" dirty="0">
                <a:latin typeface="黑体" panose="02010609060101010101" charset="-122"/>
                <a:ea typeface="黑体" panose="02010609060101010101" charset="-122"/>
              </a:rPr>
              <a:t>动态发展</a:t>
            </a:r>
            <a:r>
              <a:rPr lang="zh-CN" altLang="en-US" sz="2400" dirty="0">
                <a:latin typeface="黑体" panose="02010609060101010101" charset="-122"/>
                <a:ea typeface="黑体" panose="02010609060101010101" charset="-122"/>
              </a:rPr>
              <a:t>上，既有阶段性又有连续性，是</a:t>
            </a:r>
            <a:r>
              <a:rPr lang="zh-CN" altLang="en-US" sz="2400" dirty="0">
                <a:solidFill>
                  <a:srgbClr val="C00000"/>
                </a:solidFill>
                <a:latin typeface="黑体" panose="02010609060101010101" charset="-122"/>
                <a:ea typeface="黑体" panose="02010609060101010101" charset="-122"/>
              </a:rPr>
              <a:t>阶段性和连续性两方面的有机统一</a:t>
            </a:r>
            <a:r>
              <a:rPr lang="zh-CN" altLang="en-US" sz="2400" dirty="0">
                <a:latin typeface="黑体" panose="02010609060101010101" charset="-122"/>
                <a:ea typeface="黑体" panose="02010609060101010101" charset="-122"/>
              </a:rPr>
              <a:t>。</a:t>
            </a:r>
            <a:endParaRPr lang="zh-CN" altLang="en-US" sz="2400" dirty="0">
              <a:latin typeface="黑体" panose="02010609060101010101" charset="-122"/>
              <a:ea typeface="黑体" panose="02010609060101010101" charset="-122"/>
            </a:endParaRPr>
          </a:p>
        </p:txBody>
      </p:sp>
      <p:pic>
        <p:nvPicPr>
          <p:cNvPr id="7" name="百年征程：站起来、富起来、强起来">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4380865" y="4521200"/>
            <a:ext cx="2964815" cy="1927225"/>
          </a:xfrm>
          <a:prstGeom prst="rect">
            <a:avLst/>
          </a:prstGeom>
        </p:spPr>
      </p:pic>
      <p:sp>
        <p:nvSpPr>
          <p:cNvPr id="8" name="文本框 7"/>
          <p:cNvSpPr txBox="1"/>
          <p:nvPr/>
        </p:nvSpPr>
        <p:spPr>
          <a:xfrm>
            <a:off x="7345680" y="5724525"/>
            <a:ext cx="4318000" cy="368300"/>
          </a:xfrm>
          <a:prstGeom prst="rect">
            <a:avLst/>
          </a:prstGeom>
          <a:noFill/>
        </p:spPr>
        <p:txBody>
          <a:bodyPr wrap="square" rtlCol="0" anchor="t">
            <a:spAutoFit/>
          </a:bodyPr>
          <a:p>
            <a:r>
              <a:rPr lang="zh-CN" altLang="en-US"/>
              <a:t>百年征程：站起来、富起来、强起来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1000"/>
                                        <p:tgtEl>
                                          <p:spTgt spid="2">
                                            <p:txEl>
                                              <p:pRg st="0" end="0"/>
                                            </p:txEl>
                                          </p:spTgt>
                                        </p:tgtEl>
                                      </p:cBhvr>
                                    </p:animEffect>
                                    <p:anim calcmode="lin" valueType="num">
                                      <p:cBhvr>
                                        <p:cTn id="3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
                                            <p:txEl>
                                              <p:pRg st="1" end="1"/>
                                            </p:txEl>
                                          </p:spTgt>
                                        </p:tgtEl>
                                        <p:attrNameLst>
                                          <p:attrName>style.visibility</p:attrName>
                                        </p:attrNameLst>
                                      </p:cBhvr>
                                      <p:to>
                                        <p:strVal val="visible"/>
                                      </p:to>
                                    </p:set>
                                    <p:animEffect transition="in" filter="fade">
                                      <p:cBhvr>
                                        <p:cTn id="38" dur="1000"/>
                                        <p:tgtEl>
                                          <p:spTgt spid="2">
                                            <p:txEl>
                                              <p:pRg st="1" end="1"/>
                                            </p:txEl>
                                          </p:spTgt>
                                        </p:tgtEl>
                                      </p:cBhvr>
                                    </p:animEffect>
                                    <p:anim calcmode="lin" valueType="num">
                                      <p:cBhvr>
                                        <p:cTn id="3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1000"/>
                                        <p:tgtEl>
                                          <p:spTgt spid="8"/>
                                        </p:tgtEl>
                                      </p:cBhvr>
                                    </p:animEffect>
                                    <p:anim calcmode="lin" valueType="num">
                                      <p:cBhvr>
                                        <p:cTn id="51" dur="1000" fill="hold"/>
                                        <p:tgtEl>
                                          <p:spTgt spid="8"/>
                                        </p:tgtEl>
                                        <p:attrNameLst>
                                          <p:attrName>ppt_x</p:attrName>
                                        </p:attrNameLst>
                                      </p:cBhvr>
                                      <p:tavLst>
                                        <p:tav tm="0">
                                          <p:val>
                                            <p:strVal val="#ppt_x"/>
                                          </p:val>
                                        </p:tav>
                                        <p:tav tm="100000">
                                          <p:val>
                                            <p:strVal val="#ppt_x"/>
                                          </p:val>
                                        </p:tav>
                                      </p:tavLst>
                                    </p:anim>
                                    <p:anim calcmode="lin" valueType="num">
                                      <p:cBhvr>
                                        <p:cTn id="5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p:cTn id="53" fill="hold" display="1">
                  <p:stCondLst>
                    <p:cond delay="indefinite"/>
                  </p:stCondLst>
                </p:cTn>
                <p:tgtEl>
                  <p:spTgt spid="7"/>
                </p:tgtEl>
              </p:cMediaNode>
            </p:video>
            <p:seq concurrent="1" nextAc="seek">
              <p:cTn id="54" restart="whenNotActive" fill="hold" evtFilter="cancelBubble" nodeType="interactiveSeq">
                <p:stCondLst>
                  <p:cond evt="onClick" delay="0">
                    <p:tgtEl>
                      <p:spTgt spid="7"/>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additive="base">
                                        <p:cTn id="58" dur="1" fill="hold"/>
                                        <p:tgtEl>
                                          <p:spTgt spid="7"/>
                                        </p:tgtEl>
                                      </p:cBhvr>
                                    </p:cmd>
                                  </p:childTnLst>
                                </p:cTn>
                              </p:par>
                            </p:childTnLst>
                          </p:cTn>
                        </p:par>
                      </p:childTnLst>
                    </p:cTn>
                  </p:par>
                </p:childTnLst>
              </p:cTn>
              <p:nextCondLst>
                <p:cond evt="onClick" delay="0">
                  <p:tgtEl>
                    <p:spTgt spid="7"/>
                  </p:tgtEl>
                </p:cond>
              </p:nextCondLst>
            </p:seq>
          </p:childTnLst>
        </p:cTn>
      </p:par>
    </p:tnLst>
    <p:bldLst>
      <p:bldP spid="5" grpId="0" bldLvl="0" animBg="1"/>
      <p:bldP spid="5" grpId="1" animBg="1"/>
      <p:bldP spid="4" grpId="0" bldLvl="0" animBg="1"/>
      <p:bldP spid="2" grpId="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bwMode="auto">
          <a:xfrm>
            <a:off x="1551080" y="1186553"/>
            <a:ext cx="1352559"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紧扣新矛盾</a:t>
            </a:r>
            <a:endParaRPr kumimoji="0" lang="zh-CN" altLang="en-US" sz="2000" b="0" i="0" u="none" strike="noStrike" kern="0" cap="none" spc="0" normalizeH="0" baseline="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11" name="矩形: 圆角 10"/>
          <p:cNvSpPr/>
          <p:nvPr/>
        </p:nvSpPr>
        <p:spPr bwMode="auto">
          <a:xfrm>
            <a:off x="6794517" y="2546385"/>
            <a:ext cx="3425968"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lvl="0" algn="ctr">
              <a:defRPr/>
            </a:pPr>
            <a:r>
              <a:rPr lang="zh-CN" altLang="en-US" sz="2000" kern="0" dirty="0">
                <a:solidFill>
                  <a:srgbClr val="FFF9C8"/>
                </a:solidFill>
                <a:latin typeface="方正小标宋简体" panose="00000600000000000000" charset="-122"/>
                <a:ea typeface="方正小标宋简体" panose="00000600000000000000" charset="-122"/>
              </a:rPr>
              <a:t>新时代是奋斗者的时代</a:t>
            </a:r>
            <a:endParaRPr kumimoji="0" lang="zh-CN" altLang="en-US" sz="2000" b="0" i="0" u="none" strike="noStrike" kern="0" cap="none" spc="0" normalizeH="0" baseline="0" noProof="0" dirty="0">
              <a:ln>
                <a:noFill/>
              </a:ln>
              <a:solidFill>
                <a:srgbClr val="FFF9C8"/>
              </a:solidFill>
              <a:effectLst/>
              <a:uLnTx/>
              <a:uFillTx/>
              <a:latin typeface="方正小标宋简体" panose="00000600000000000000" charset="-122"/>
              <a:ea typeface="方正小标宋简体" panose="00000600000000000000" charset="-122"/>
            </a:endParaRPr>
          </a:p>
        </p:txBody>
      </p:sp>
      <p:sp>
        <p:nvSpPr>
          <p:cNvPr id="12" name="矩形 11"/>
          <p:cNvSpPr/>
          <p:nvPr/>
        </p:nvSpPr>
        <p:spPr>
          <a:xfrm>
            <a:off x="5624830" y="3378835"/>
            <a:ext cx="5991225" cy="1753235"/>
          </a:xfrm>
          <a:prstGeom prst="rect">
            <a:avLst/>
          </a:prstGeom>
        </p:spPr>
        <p:txBody>
          <a:bodyPr wrap="square">
            <a:spAutoFit/>
          </a:bodyPr>
          <a:lstStyle/>
          <a:p>
            <a:pPr marR="0" lvl="0" indent="609600" algn="l" defTabSz="914400" rtl="0" eaLnBrk="0" fontAlgn="base" hangingPunct="0">
              <a:lnSpc>
                <a:spcPct val="150000"/>
              </a:lnSpc>
              <a:spcBef>
                <a:spcPct val="0"/>
              </a:spcBef>
              <a:spcAft>
                <a:spcPct val="0"/>
              </a:spcAft>
              <a:buClrTx/>
              <a:buSzTx/>
              <a:buFont typeface="Wingdings" panose="05000000000000000000" pitchFamily="2" charset="2"/>
              <a:buNone/>
              <a:defRPr/>
              <a:extLst>
                <a:ext uri="{35155182-B16C-46BC-9424-99874614C6A1}">
                  <wpsdc:indentchars xmlns:wpsdc="http://www.wps.cn/officeDocument/2017/drawingmlCustomData" val="200" checksum="4158780845"/>
                </a:ext>
              </a:extLst>
            </a:pPr>
            <a:r>
              <a:rPr lang="zh-CN" altLang="en-US" sz="2400"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ea"/>
              </a:rPr>
              <a:t>习近平总书记在清华大学考察时指出：“当代中国青年是与新时代同向同行、共同前进的一代，生逢盛世，肩负重任。”</a:t>
            </a:r>
            <a:r>
              <a:rPr lang="zh-CN" altLang="en-US" sz="2400" noProof="0" dirty="0">
                <a:ln>
                  <a:noFill/>
                </a:ln>
                <a:effectLst/>
                <a:uLnTx/>
                <a:uFillTx/>
                <a:latin typeface="黑体" panose="02010609060101010101" charset="-122"/>
                <a:ea typeface="黑体" panose="02010609060101010101" charset="-122"/>
                <a:cs typeface="黑体" panose="02010609060101010101" charset="-122"/>
                <a:sym typeface="+mn-ea"/>
              </a:rPr>
              <a:t> </a:t>
            </a:r>
            <a:endParaRPr lang="zh-CN" altLang="en-US" sz="2400" kern="100" noProof="0" dirty="0">
              <a:ln>
                <a:noFill/>
              </a:ln>
              <a:solidFill>
                <a:srgbClr val="000000"/>
              </a:solidFill>
              <a:effectLst/>
              <a:uLnTx/>
              <a:uFillTx/>
              <a:latin typeface="黑体" panose="02010609060101010101" charset="-122"/>
              <a:ea typeface="黑体" panose="02010609060101010101" charset="-122"/>
              <a:cs typeface="黑体" panose="02010609060101010101" charset="-122"/>
              <a:sym typeface="+mn-ea"/>
            </a:endParaRPr>
          </a:p>
        </p:txBody>
      </p:sp>
      <p:pic>
        <p:nvPicPr>
          <p:cNvPr id="117764" name="Picture 2"/>
          <p:cNvPicPr>
            <a:picLocks noChangeAspect="1"/>
          </p:cNvPicPr>
          <p:nvPr/>
        </p:nvPicPr>
        <p:blipFill>
          <a:blip r:embed="rId1"/>
          <a:stretch>
            <a:fillRect/>
          </a:stretch>
        </p:blipFill>
        <p:spPr>
          <a:xfrm>
            <a:off x="1083577" y="2085756"/>
            <a:ext cx="4243388" cy="3046412"/>
          </a:xfrm>
          <a:prstGeom prst="rect">
            <a:avLst/>
          </a:prstGeom>
          <a:noFill/>
          <a:ln w="12700" cmpd="dbl">
            <a:solidFill>
              <a:schemeClr val="accent1">
                <a:shade val="50000"/>
              </a:schemeClr>
            </a:solidFill>
            <a:prstDash val="solid"/>
          </a:ln>
          <a:effectLst>
            <a:reflection blurRad="6350" stA="52000" endA="300" endPos="35000" dir="5400000" sy="-100000" algn="bl" rotWithShape="0"/>
          </a:effectLst>
        </p:spPr>
      </p:pic>
      <p:sp>
        <p:nvSpPr>
          <p:cNvPr id="3" name="矩形: 圆角 8"/>
          <p:cNvSpPr/>
          <p:nvPr/>
        </p:nvSpPr>
        <p:spPr bwMode="auto">
          <a:xfrm>
            <a:off x="9028214"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无愧新时代</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4" name="矩形: 圆角 8"/>
          <p:cNvSpPr/>
          <p:nvPr/>
        </p:nvSpPr>
        <p:spPr bwMode="auto">
          <a:xfrm>
            <a:off x="6535839"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踏上新征程</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5" name="矩形: 圆角 8"/>
          <p:cNvSpPr/>
          <p:nvPr/>
        </p:nvSpPr>
        <p:spPr bwMode="auto">
          <a:xfrm>
            <a:off x="4043464"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瞄准新目标</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6" name="文本框 5"/>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7" name="矩形 6"/>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79" name="组合 78"/>
          <p:cNvGrpSpPr/>
          <p:nvPr/>
        </p:nvGrpSpPr>
        <p:grpSpPr>
          <a:xfrm>
            <a:off x="3385165" y="1326888"/>
            <a:ext cx="174842" cy="151591"/>
            <a:chOff x="2570481" y="1971674"/>
            <a:chExt cx="268790" cy="233045"/>
          </a:xfrm>
        </p:grpSpPr>
        <p:sp>
          <p:nvSpPr>
            <p:cNvPr id="80"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81"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grpSp>
        <p:nvGrpSpPr>
          <p:cNvPr id="8" name="组合 7"/>
          <p:cNvGrpSpPr/>
          <p:nvPr/>
        </p:nvGrpSpPr>
        <p:grpSpPr>
          <a:xfrm>
            <a:off x="6047720" y="1326888"/>
            <a:ext cx="174842" cy="151591"/>
            <a:chOff x="2570481" y="1971674"/>
            <a:chExt cx="268790" cy="233045"/>
          </a:xfrm>
        </p:grpSpPr>
        <p:sp>
          <p:nvSpPr>
            <p:cNvPr id="10"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13"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grpSp>
        <p:nvGrpSpPr>
          <p:cNvPr id="14" name="组合 13"/>
          <p:cNvGrpSpPr/>
          <p:nvPr/>
        </p:nvGrpSpPr>
        <p:grpSpPr>
          <a:xfrm>
            <a:off x="8331815" y="1327523"/>
            <a:ext cx="174842" cy="151591"/>
            <a:chOff x="2570481" y="1971674"/>
            <a:chExt cx="268790" cy="233045"/>
          </a:xfrm>
        </p:grpSpPr>
        <p:sp>
          <p:nvSpPr>
            <p:cNvPr id="15"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16"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par>
                                <p:cTn id="61" presetID="23" presetClass="entr" presetSubtype="16" fill="hold" grpId="0" nodeType="withEffect">
                                  <p:stCondLst>
                                    <p:cond delay="0"/>
                                  </p:stCondLst>
                                  <p:iterate type="lt">
                                    <p:tmPct val="10000"/>
                                  </p:iterate>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52" presetClass="entr" presetSubtype="0" fill="hold" nodeType="clickEffect">
                                  <p:stCondLst>
                                    <p:cond delay="0"/>
                                  </p:stCondLst>
                                  <p:childTnLst>
                                    <p:set>
                                      <p:cBhvr>
                                        <p:cTn id="68" dur="1" fill="hold">
                                          <p:stCondLst>
                                            <p:cond delay="0"/>
                                          </p:stCondLst>
                                        </p:cTn>
                                        <p:tgtEl>
                                          <p:spTgt spid="117764"/>
                                        </p:tgtEl>
                                        <p:attrNameLst>
                                          <p:attrName>style.visibility</p:attrName>
                                        </p:attrNameLst>
                                      </p:cBhvr>
                                      <p:to>
                                        <p:strVal val="visible"/>
                                      </p:to>
                                    </p:set>
                                    <p:animScale>
                                      <p:cBhvr>
                                        <p:cTn id="69" dur="1000" decel="50000" fill="hold">
                                          <p:stCondLst>
                                            <p:cond delay="0"/>
                                          </p:stCondLst>
                                        </p:cTn>
                                        <p:tgtEl>
                                          <p:spTgt spid="1177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117764"/>
                                        </p:tgtEl>
                                        <p:attrNameLst>
                                          <p:attrName>ppt_x</p:attrName>
                                          <p:attrName>ppt_y</p:attrName>
                                        </p:attrNameLst>
                                      </p:cBhvr>
                                    </p:animMotion>
                                    <p:animEffect transition="in" filter="fade">
                                      <p:cBhvr>
                                        <p:cTn id="71" dur="10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2" grpId="0"/>
      <p:bldP spid="3" grpId="0" bldLvl="0" animBg="1"/>
      <p:bldP spid="4" grpId="0" bldLvl="0" animBg="1"/>
      <p:bldP spid="5" grpId="0" bldLvl="0" animBg="1"/>
      <p:bldP spid="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447290"/>
            <a:ext cx="10546715" cy="645160"/>
          </a:xfrm>
          <a:prstGeom prst="rect">
            <a:avLst/>
          </a:prstGeom>
          <a:noFill/>
        </p:spPr>
        <p:txBody>
          <a:bodyPr wrap="square" rtlCol="0">
            <a:spAutoFit/>
          </a:bodyPr>
          <a:lstStyle/>
          <a:p>
            <a:pPr algn="ctr"/>
            <a:r>
              <a:rPr kumimoji="1" lang="zh-CN" altLang="en-US" sz="3600" b="1" dirty="0">
                <a:solidFill>
                  <a:srgbClr val="C00000"/>
                </a:solidFill>
                <a:latin typeface="黑体" panose="02010609060101010101" charset="-122"/>
                <a:ea typeface="黑体" panose="02010609060101010101" charset="-122"/>
              </a:rPr>
              <a:t>三、新发展阶段和社会主义现代化强国建设</a:t>
            </a:r>
            <a:endParaRPr kumimoji="1" lang="zh-CN" altLang="en-US" sz="3600" b="1" dirty="0">
              <a:solidFill>
                <a:srgbClr val="C00000"/>
              </a:solidFill>
              <a:latin typeface="黑体" panose="02010609060101010101" charset="-122"/>
              <a:ea typeface="黑体" panose="02010609060101010101" charset="-122"/>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24735" y="2054225"/>
            <a:ext cx="5286375" cy="398780"/>
          </a:xfrm>
          <a:prstGeom prst="rect">
            <a:avLst/>
          </a:prstGeom>
          <a:noFill/>
        </p:spPr>
        <p:txBody>
          <a:bodyPr wrap="square" rtlCol="0">
            <a:spAutoFit/>
          </a:bodyPr>
          <a:lstStyle/>
          <a:p>
            <a:pPr lvl="0" fontAlgn="base">
              <a:spcBef>
                <a:spcPct val="0"/>
              </a:spcBef>
              <a:spcAft>
                <a:spcPct val="0"/>
              </a:spcAft>
              <a:defRPr/>
            </a:pPr>
            <a:r>
              <a:rPr lang="zh-CN" altLang="en-US" sz="2000" b="1" dirty="0" smtClean="0">
                <a:solidFill>
                  <a:schemeClr val="bg2">
                    <a:lumMod val="10000"/>
                  </a:schemeClr>
                </a:solidFill>
                <a:latin typeface="方正小标宋简体" panose="00000600000000000000" charset="-122"/>
                <a:ea typeface="方正小标宋简体" panose="00000600000000000000" charset="-122"/>
              </a:rPr>
              <a:t>新发展阶段的内涵和依据</a:t>
            </a:r>
            <a:endParaRPr lang="zh-CN" altLang="en-US" sz="2000" b="1" dirty="0" smtClean="0">
              <a:solidFill>
                <a:schemeClr val="bg2">
                  <a:lumMod val="10000"/>
                </a:schemeClr>
              </a:solidFill>
              <a:latin typeface="方正小标宋简体" panose="00000600000000000000" charset="-122"/>
              <a:ea typeface="方正小标宋简体" panose="00000600000000000000" charset="-122"/>
            </a:endParaRPr>
          </a:p>
        </p:txBody>
      </p:sp>
      <p:sp>
        <p:nvSpPr>
          <p:cNvPr id="7" name="矩形: 圆角 10"/>
          <p:cNvSpPr/>
          <p:nvPr/>
        </p:nvSpPr>
        <p:spPr>
          <a:xfrm>
            <a:off x="1437361" y="195409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（一）</a:t>
            </a:r>
            <a:endParaRPr lang="en-US" sz="2000" dirty="0">
              <a:latin typeface="方正粗黑宋简体" panose="02000000000000000000" charset="-122"/>
              <a:ea typeface="方正粗黑宋简体" panose="02000000000000000000" charset="-122"/>
            </a:endParaRPr>
          </a:p>
        </p:txBody>
      </p:sp>
      <p:cxnSp>
        <p:nvCxnSpPr>
          <p:cNvPr id="2" name="直接连接符 1"/>
          <p:cNvCxnSpPr/>
          <p:nvPr/>
        </p:nvCxnSpPr>
        <p:spPr>
          <a:xfrm flipV="1">
            <a:off x="2324960" y="2606726"/>
            <a:ext cx="5013735" cy="1"/>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106134" y="3508071"/>
            <a:ext cx="4933647"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新发展阶段的新机遇新挑战</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8" name="矩形: 圆角 10"/>
          <p:cNvSpPr/>
          <p:nvPr/>
        </p:nvSpPr>
        <p:spPr>
          <a:xfrm>
            <a:off x="3142336" y="341840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（二）</a:t>
            </a:r>
            <a:endParaRPr lang="en-US" sz="2000" dirty="0">
              <a:latin typeface="方正粗黑宋简体" panose="02000000000000000000" charset="-122"/>
              <a:ea typeface="方正粗黑宋简体" panose="02000000000000000000" charset="-122"/>
            </a:endParaRPr>
          </a:p>
        </p:txBody>
      </p:sp>
      <p:sp>
        <p:nvSpPr>
          <p:cNvPr id="12" name="矩形: 圆角 10"/>
          <p:cNvSpPr/>
          <p:nvPr/>
        </p:nvSpPr>
        <p:spPr>
          <a:xfrm>
            <a:off x="5228311" y="477603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（三）</a:t>
            </a:r>
            <a:endParaRPr lang="en-US" sz="2000" dirty="0">
              <a:latin typeface="方正粗黑宋简体" panose="02000000000000000000" charset="-122"/>
              <a:ea typeface="方正粗黑宋简体" panose="02000000000000000000" charset="-122"/>
            </a:endParaRPr>
          </a:p>
        </p:txBody>
      </p:sp>
      <p:cxnSp>
        <p:nvCxnSpPr>
          <p:cNvPr id="13" name="直接连接符 12"/>
          <p:cNvCxnSpPr/>
          <p:nvPr/>
        </p:nvCxnSpPr>
        <p:spPr>
          <a:xfrm flipV="1">
            <a:off x="6115685" y="5396865"/>
            <a:ext cx="5041265" cy="762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029710" y="4068445"/>
            <a:ext cx="4927600" cy="1270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5"/>
          <p:cNvSpPr txBox="1"/>
          <p:nvPr/>
        </p:nvSpPr>
        <p:spPr>
          <a:xfrm>
            <a:off x="6363335" y="4843145"/>
            <a:ext cx="5130165"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社会主义现代化强国建设的战略安排</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70" decel="100000"/>
                                        <p:tgtEl>
                                          <p:spTgt spid="5"/>
                                        </p:tgtEl>
                                      </p:cBhvr>
                                    </p:animEffect>
                                    <p:animScale>
                                      <p:cBhvr>
                                        <p:cTn id="18" dur="770" decel="100000"/>
                                        <p:tgtEl>
                                          <p:spTgt spid="5"/>
                                        </p:tgtEl>
                                      </p:cBhvr>
                                      <p:from x="10000" y="10000"/>
                                      <p:to x="200000" y="450000"/>
                                    </p:animScale>
                                    <p:animScale>
                                      <p:cBhvr>
                                        <p:cTn id="19" dur="1230" accel="100000" fill="hold">
                                          <p:stCondLst>
                                            <p:cond delay="770"/>
                                          </p:stCondLst>
                                        </p:cTn>
                                        <p:tgtEl>
                                          <p:spTgt spid="5"/>
                                        </p:tgtEl>
                                      </p:cBhvr>
                                      <p:from x="200000" y="450000"/>
                                      <p:to x="100000" y="100000"/>
                                    </p:animScale>
                                    <p:set>
                                      <p:cBhvr>
                                        <p:cTn id="20" dur="770" fill="hold"/>
                                        <p:tgtEl>
                                          <p:spTgt spid="5"/>
                                        </p:tgtEl>
                                        <p:attrNameLst>
                                          <p:attrName>ppt_x</p:attrName>
                                        </p:attrNameLst>
                                      </p:cBhvr>
                                      <p:to>
                                        <p:strVal val="(0.5)"/>
                                      </p:to>
                                    </p:set>
                                    <p:anim from="(0.5)" to="(#ppt_x)" calcmode="lin" valueType="num">
                                      <p:cBhvr>
                                        <p:cTn id="21" dur="1230" accel="100000" fill="hold">
                                          <p:stCondLst>
                                            <p:cond delay="770"/>
                                          </p:stCondLst>
                                        </p:cTn>
                                        <p:tgtEl>
                                          <p:spTgt spid="5"/>
                                        </p:tgtEl>
                                        <p:attrNameLst>
                                          <p:attrName>ppt_x</p:attrName>
                                        </p:attrNameLst>
                                      </p:cBhvr>
                                    </p:anim>
                                    <p:set>
                                      <p:cBhvr>
                                        <p:cTn id="22" dur="770" fill="hold"/>
                                        <p:tgtEl>
                                          <p:spTgt spid="5"/>
                                        </p:tgtEl>
                                        <p:attrNameLst>
                                          <p:attrName>ppt_y</p:attrName>
                                        </p:attrNameLst>
                                      </p:cBhvr>
                                      <p:to>
                                        <p:strVal val="(#ppt_y+0.4)"/>
                                      </p:to>
                                    </p:set>
                                    <p:anim from="(#ppt_y+0.4)" to="(#ppt_y)" calcmode="lin" valueType="num">
                                      <p:cBhvr>
                                        <p:cTn id="23" dur="1230" accel="100000" fill="hold">
                                          <p:stCondLst>
                                            <p:cond delay="770"/>
                                          </p:stCondLst>
                                        </p:cTn>
                                        <p:tgtEl>
                                          <p:spTgt spid="5"/>
                                        </p:tgtEl>
                                        <p:attrNameLst>
                                          <p:attrName>ppt_y</p:attrName>
                                        </p:attrNameLst>
                                      </p:cBhvr>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70" decel="100000"/>
                                        <p:tgtEl>
                                          <p:spTgt spid="6"/>
                                        </p:tgtEl>
                                      </p:cBhvr>
                                    </p:animEffect>
                                    <p:animScale>
                                      <p:cBhvr>
                                        <p:cTn id="39" dur="770" decel="100000"/>
                                        <p:tgtEl>
                                          <p:spTgt spid="6"/>
                                        </p:tgtEl>
                                      </p:cBhvr>
                                      <p:from x="10000" y="10000"/>
                                      <p:to x="200000" y="450000"/>
                                    </p:animScale>
                                    <p:animScale>
                                      <p:cBhvr>
                                        <p:cTn id="40" dur="1230" accel="100000" fill="hold">
                                          <p:stCondLst>
                                            <p:cond delay="770"/>
                                          </p:stCondLst>
                                        </p:cTn>
                                        <p:tgtEl>
                                          <p:spTgt spid="6"/>
                                        </p:tgtEl>
                                      </p:cBhvr>
                                      <p:from x="200000" y="450000"/>
                                      <p:to x="100000" y="100000"/>
                                    </p:animScale>
                                    <p:set>
                                      <p:cBhvr>
                                        <p:cTn id="41" dur="770" fill="hold"/>
                                        <p:tgtEl>
                                          <p:spTgt spid="6"/>
                                        </p:tgtEl>
                                        <p:attrNameLst>
                                          <p:attrName>ppt_x</p:attrName>
                                        </p:attrNameLst>
                                      </p:cBhvr>
                                      <p:to>
                                        <p:strVal val="(0.5)"/>
                                      </p:to>
                                    </p:set>
                                    <p:anim from="(0.5)" to="(#ppt_x)" calcmode="lin" valueType="num">
                                      <p:cBhvr>
                                        <p:cTn id="42" dur="1230" accel="100000" fill="hold">
                                          <p:stCondLst>
                                            <p:cond delay="770"/>
                                          </p:stCondLst>
                                        </p:cTn>
                                        <p:tgtEl>
                                          <p:spTgt spid="6"/>
                                        </p:tgtEl>
                                        <p:attrNameLst>
                                          <p:attrName>ppt_x</p:attrName>
                                        </p:attrNameLst>
                                      </p:cBhvr>
                                    </p:anim>
                                    <p:set>
                                      <p:cBhvr>
                                        <p:cTn id="43" dur="770" fill="hold"/>
                                        <p:tgtEl>
                                          <p:spTgt spid="6"/>
                                        </p:tgtEl>
                                        <p:attrNameLst>
                                          <p:attrName>ppt_y</p:attrName>
                                        </p:attrNameLst>
                                      </p:cBhvr>
                                      <p:to>
                                        <p:strVal val="(#ppt_y+0.4)"/>
                                      </p:to>
                                    </p:set>
                                    <p:anim from="(#ppt_y+0.4)" to="(#ppt_y)" calcmode="lin" valueType="num">
                                      <p:cBhvr>
                                        <p:cTn id="44" dur="1230" accel="100000" fill="hold">
                                          <p:stCondLst>
                                            <p:cond delay="770"/>
                                          </p:stCondLst>
                                        </p:cTn>
                                        <p:tgtEl>
                                          <p:spTgt spid="6"/>
                                        </p:tgtEl>
                                        <p:attrNameLst>
                                          <p:attrName>ppt_y</p:attrName>
                                        </p:attrNameLst>
                                      </p:cBhvr>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P spid="6" grpId="0"/>
      <p:bldP spid="6" grpId="1"/>
      <p:bldP spid="8" grpId="0" bldLvl="0" animBg="1"/>
      <p:bldP spid="8" grpId="1" animBg="1"/>
      <p:bldP spid="12" grpId="0" bldLvl="0" animBg="1"/>
      <p:bldP spid="12" grpId="1" animBg="1"/>
      <p:bldP spid="15" grpId="0"/>
      <p:bldP spid="1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367280" y="2744470"/>
            <a:ext cx="2045970" cy="506730"/>
          </a:xfrm>
          <a:prstGeom prst="rect">
            <a:avLst/>
          </a:prstGeom>
        </p:spPr>
        <p:txBody>
          <a:bodyPr wrap="square">
            <a:spAutoFit/>
          </a:bodyPr>
          <a:lstStyle/>
          <a:p>
            <a:pPr algn="just">
              <a:lnSpc>
                <a:spcPct val="150000"/>
              </a:lnSpc>
            </a:pPr>
            <a:r>
              <a:rPr lang="zh-CN" altLang="en-US" b="1" dirty="0">
                <a:solidFill>
                  <a:schemeClr val="tx1">
                    <a:lumMod val="85000"/>
                    <a:lumOff val="15000"/>
                  </a:schemeClr>
                </a:solidFill>
                <a:latin typeface="黑体" panose="02010609060101010101" charset="-122"/>
                <a:ea typeface="黑体" panose="02010609060101010101" charset="-122"/>
                <a:sym typeface="+mn-ea"/>
              </a:rPr>
              <a:t> </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sym typeface="+mn-ea"/>
            </a:endParaRPr>
          </a:p>
        </p:txBody>
      </p:sp>
      <p:grpSp>
        <p:nvGrpSpPr>
          <p:cNvPr id="87" name="组合 86"/>
          <p:cNvGrpSpPr/>
          <p:nvPr/>
        </p:nvGrpSpPr>
        <p:grpSpPr>
          <a:xfrm>
            <a:off x="3714750" y="3284855"/>
            <a:ext cx="2376170" cy="3090545"/>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 name="矩形: 圆角 8"/>
          <p:cNvSpPr/>
          <p:nvPr/>
        </p:nvSpPr>
        <p:spPr bwMode="auto">
          <a:xfrm>
            <a:off x="3757874" y="2851873"/>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黑体" panose="02010609060101010101" charset="-122"/>
                <a:ea typeface="黑体" panose="02010609060101010101" charset="-122"/>
                <a:sym typeface="+mn-ea"/>
              </a:rPr>
              <a:t>理论依据</a:t>
            </a:r>
            <a:endParaRPr kumimoji="0" lang="zh-CN" altLang="en-US" sz="2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sym typeface="+mn-ea"/>
            </a:endParaRPr>
          </a:p>
        </p:txBody>
      </p:sp>
      <p:sp>
        <p:nvSpPr>
          <p:cNvPr id="6" name="矩形 5"/>
          <p:cNvSpPr/>
          <p:nvPr/>
        </p:nvSpPr>
        <p:spPr>
          <a:xfrm>
            <a:off x="378069" y="1072759"/>
            <a:ext cx="11374950" cy="375920"/>
          </a:xfrm>
          <a:prstGeom prst="rect">
            <a:avLst/>
          </a:prstGeom>
        </p:spPr>
        <p:style>
          <a:lnRef idx="0">
            <a:srgbClr val="FFFFFF"/>
          </a:lnRef>
          <a:fillRef idx="1">
            <a:schemeClr val="accent1"/>
          </a:fillRef>
          <a:effectRef idx="0">
            <a:srgbClr val="FFFFFF"/>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zh-CN" altLang="en-US" sz="2400" dirty="0">
                <a:solidFill>
                  <a:schemeClr val="bg1"/>
                </a:solidFill>
                <a:latin typeface="方正小标宋简体" panose="00000600000000000000" charset="-122"/>
                <a:ea typeface="方正小标宋简体" panose="00000600000000000000" charset="-122"/>
                <a:cs typeface="华文中宋" panose="02010600040101010101" pitchFamily="2" charset="-122"/>
                <a:sym typeface="+mn-lt"/>
              </a:rPr>
              <a:t>一</a:t>
            </a:r>
            <a:r>
              <a:rPr lang="en-US" altLang="zh-CN"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zh-CN" altLang="en-US"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新发展阶段的内涵和依据</a:t>
            </a:r>
            <a:endPar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ea"/>
            </a:endParaRPr>
          </a:p>
        </p:txBody>
      </p:sp>
      <p:sp>
        <p:nvSpPr>
          <p:cNvPr id="5" name="矩形 4"/>
          <p:cNvSpPr/>
          <p:nvPr/>
        </p:nvSpPr>
        <p:spPr>
          <a:xfrm>
            <a:off x="6517788" y="3680975"/>
            <a:ext cx="2045970" cy="1337945"/>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b="1" noProof="0" dirty="0" smtClean="0">
                <a:ln>
                  <a:noFill/>
                </a:ln>
                <a:solidFill>
                  <a:schemeClr val="tx1"/>
                </a:solidFill>
                <a:effectLst/>
                <a:uLnTx/>
                <a:uFillTx/>
                <a:latin typeface="黑体" panose="02010609060101010101" charset="-122"/>
                <a:ea typeface="黑体" panose="02010609060101010101" charset="-122"/>
                <a:cs typeface="方正北魏楷书简体" panose="03000509000000000000" charset="-122"/>
                <a:sym typeface="+mn-ea"/>
              </a:rPr>
              <a:t>中国共产党在不同时期实现了历史性跨越。</a:t>
            </a:r>
            <a:endParaRPr lang="zh-CN" altLang="en-US" b="1" noProof="0" dirty="0" smtClean="0">
              <a:ln>
                <a:noFill/>
              </a:ln>
              <a:solidFill>
                <a:schemeClr val="tx1"/>
              </a:solidFill>
              <a:effectLst/>
              <a:uLnTx/>
              <a:uFillTx/>
              <a:latin typeface="黑体" panose="02010609060101010101" charset="-122"/>
              <a:ea typeface="黑体" panose="02010609060101010101" charset="-122"/>
              <a:cs typeface="方正北魏楷书简体" panose="03000509000000000000" charset="-122"/>
              <a:sym typeface="+mn-ea"/>
            </a:endParaRPr>
          </a:p>
        </p:txBody>
      </p:sp>
      <p:grpSp>
        <p:nvGrpSpPr>
          <p:cNvPr id="82" name="组合 81"/>
          <p:cNvGrpSpPr/>
          <p:nvPr/>
        </p:nvGrpSpPr>
        <p:grpSpPr>
          <a:xfrm>
            <a:off x="6352688" y="3293198"/>
            <a:ext cx="2376170" cy="3089368"/>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3" name="矩形: 圆角 8"/>
          <p:cNvSpPr/>
          <p:nvPr/>
        </p:nvSpPr>
        <p:spPr bwMode="auto">
          <a:xfrm>
            <a:off x="6352540" y="2851785"/>
            <a:ext cx="2400935"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黑体" panose="02010609060101010101" charset="-122"/>
                <a:ea typeface="黑体" panose="02010609060101010101" charset="-122"/>
                <a:sym typeface="+mn-ea"/>
              </a:rPr>
              <a:t>历史依据</a:t>
            </a:r>
            <a:endParaRPr kumimoji="0" lang="zh-CN" altLang="en-US" sz="2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sym typeface="+mn-ea"/>
            </a:endParaRPr>
          </a:p>
        </p:txBody>
      </p:sp>
      <p:sp>
        <p:nvSpPr>
          <p:cNvPr id="94" name="矩形 93"/>
          <p:cNvSpPr/>
          <p:nvPr/>
        </p:nvSpPr>
        <p:spPr>
          <a:xfrm>
            <a:off x="9196705" y="3681095"/>
            <a:ext cx="2216785" cy="1753235"/>
          </a:xfrm>
          <a:prstGeom prst="rect">
            <a:avLst/>
          </a:prstGeom>
        </p:spPr>
        <p:txBody>
          <a:bodyPr wrap="square">
            <a:spAutoFit/>
          </a:bodyPr>
          <a:lstStyle/>
          <a:p>
            <a:pPr lvl="0" defTabSz="685800">
              <a:lnSpc>
                <a:spcPct val="150000"/>
              </a:lnSpc>
              <a:defRPr/>
            </a:pPr>
            <a:r>
              <a:rPr lang="zh-CN" altLang="en-US" b="1" dirty="0" smtClean="0">
                <a:latin typeface="黑体" panose="02010609060101010101" charset="-122"/>
                <a:ea typeface="黑体" panose="02010609060101010101" charset="-122"/>
                <a:cs typeface="黑体" panose="02010609060101010101" charset="-122"/>
                <a:sym typeface="+mn-ea"/>
              </a:rPr>
              <a:t>今天</a:t>
            </a:r>
            <a:r>
              <a:rPr lang="zh-CN" altLang="en-US" b="1" dirty="0">
                <a:latin typeface="黑体" panose="02010609060101010101" charset="-122"/>
                <a:ea typeface="黑体" panose="02010609060101010101" charset="-122"/>
                <a:cs typeface="黑体" panose="02010609060101010101" charset="-122"/>
                <a:sym typeface="+mn-ea"/>
              </a:rPr>
              <a:t>，我们已经拥有开启新征程、实现新的更高目标的雄厚物质基础 。</a:t>
            </a:r>
            <a:endParaRPr lang="zh-CN" altLang="zh-CN" b="1" noProof="0" dirty="0">
              <a:ln>
                <a:noFill/>
              </a:ln>
              <a:effectLst/>
              <a:uLnTx/>
              <a:uFillTx/>
              <a:latin typeface="黑体" panose="02010609060101010101" charset="-122"/>
              <a:ea typeface="黑体" panose="02010609060101010101" charset="-122"/>
              <a:cs typeface="黑体" panose="02010609060101010101" charset="-122"/>
              <a:sym typeface="+mn-ea"/>
            </a:endParaRPr>
          </a:p>
        </p:txBody>
      </p:sp>
      <p:grpSp>
        <p:nvGrpSpPr>
          <p:cNvPr id="95" name="组合 94"/>
          <p:cNvGrpSpPr/>
          <p:nvPr/>
        </p:nvGrpSpPr>
        <p:grpSpPr>
          <a:xfrm>
            <a:off x="9026525" y="3287395"/>
            <a:ext cx="2404745" cy="3072130"/>
            <a:chOff x="5876331" y="1435177"/>
            <a:chExt cx="7374716" cy="3540729"/>
          </a:xfrm>
        </p:grpSpPr>
        <p:sp>
          <p:nvSpPr>
            <p:cNvPr id="96"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7"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8"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99" name="矩形: 圆角 8"/>
          <p:cNvSpPr/>
          <p:nvPr/>
        </p:nvSpPr>
        <p:spPr bwMode="auto">
          <a:xfrm>
            <a:off x="8949690" y="2874010"/>
            <a:ext cx="2482215"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黑体" panose="02010609060101010101" charset="-122"/>
                <a:ea typeface="黑体" panose="02010609060101010101" charset="-122"/>
              </a:rPr>
              <a:t>现实依据</a:t>
            </a:r>
            <a:endParaRPr kumimoji="0" lang="zh-CN" altLang="en-US" sz="2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sp>
        <p:nvSpPr>
          <p:cNvPr id="3" name="文本框 2"/>
          <p:cNvSpPr txBox="1"/>
          <p:nvPr/>
        </p:nvSpPr>
        <p:spPr>
          <a:xfrm>
            <a:off x="1681479" y="404495"/>
            <a:ext cx="6345897" cy="461665"/>
          </a:xfrm>
          <a:prstGeom prst="rect">
            <a:avLst/>
          </a:prstGeom>
          <a:noFill/>
        </p:spPr>
        <p:txBody>
          <a:bodyPr wrap="square" rtlCol="0">
            <a:spAutoFit/>
          </a:bodyPr>
          <a:lstStyle/>
          <a:p>
            <a:pPr algn="ctr">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新发展阶段和社会主义现代化</a:t>
            </a:r>
            <a:r>
              <a:rPr kumimoji="1" lang="zh-CN" altLang="en-US" sz="2400" b="1" dirty="0">
                <a:solidFill>
                  <a:srgbClr val="C00000"/>
                </a:solidFill>
                <a:latin typeface="方正小标宋简体" panose="00000600000000000000" charset="-122"/>
                <a:ea typeface="方正小标宋简体" panose="00000600000000000000" charset="-122"/>
                <a:sym typeface="+mn-lt"/>
              </a:rPr>
              <a:t>强国</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0" name="矩形 9"/>
          <p:cNvSpPr/>
          <p:nvPr/>
        </p:nvSpPr>
        <p:spPr>
          <a:xfrm>
            <a:off x="3856355" y="3458648"/>
            <a:ext cx="2213515" cy="2861310"/>
          </a:xfrm>
          <a:prstGeom prst="rect">
            <a:avLst/>
          </a:prstGeom>
        </p:spPr>
        <p:txBody>
          <a:bodyPr wrap="square">
            <a:spAutoFit/>
          </a:bodyPr>
          <a:lstStyle/>
          <a:p>
            <a:r>
              <a:rPr lang="zh-CN" altLang="en-US" b="1" dirty="0" smtClean="0">
                <a:latin typeface="黑体" panose="02010609060101010101" charset="-122"/>
                <a:ea typeface="黑体" panose="02010609060101010101" charset="-122"/>
                <a:cs typeface="黑体" panose="02010609060101010101" charset="-122"/>
              </a:rPr>
              <a:t>马克思主义者是远大理想和现实目标相结合 、历史必然性和发展阶段性相统一的统一论者， 坚信人类社会必然走向共产主义，但实现这一崇高目标必然经历若干历史阶段。</a:t>
            </a:r>
            <a:endParaRPr lang="zh-CN" altLang="en-US" b="1" dirty="0" smtClean="0">
              <a:latin typeface="黑体" panose="02010609060101010101" charset="-122"/>
              <a:ea typeface="黑体" panose="02010609060101010101" charset="-122"/>
              <a:cs typeface="黑体" panose="02010609060101010101" charset="-122"/>
            </a:endParaRPr>
          </a:p>
        </p:txBody>
      </p:sp>
      <p:sp>
        <p:nvSpPr>
          <p:cNvPr id="27" name="文本框 2"/>
          <p:cNvSpPr txBox="1"/>
          <p:nvPr/>
        </p:nvSpPr>
        <p:spPr>
          <a:xfrm>
            <a:off x="983615" y="1472565"/>
            <a:ext cx="10448290" cy="11988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defRPr/>
            </a:pPr>
            <a:r>
              <a:rPr kumimoji="1" lang="zh-CN" altLang="en-US" sz="2400" b="1" dirty="0" smtClean="0">
                <a:solidFill>
                  <a:srgbClr val="C00000"/>
                </a:solidFill>
                <a:latin typeface="黑体" panose="02010609060101010101" charset="-122"/>
                <a:ea typeface="黑体" panose="02010609060101010101" charset="-122"/>
                <a:cs typeface="黑体" panose="02010609060101010101" charset="-122"/>
                <a:sym typeface="+mn-lt"/>
              </a:rPr>
              <a:t>内涵：</a:t>
            </a:r>
            <a:r>
              <a:rPr kumimoji="1" lang="zh-CN" altLang="en-US" sz="2400" b="1" dirty="0" smtClean="0">
                <a:solidFill>
                  <a:schemeClr val="tx1"/>
                </a:solidFill>
                <a:latin typeface="黑体" panose="02010609060101010101" charset="-122"/>
                <a:ea typeface="黑体" panose="02010609060101010101" charset="-122"/>
                <a:cs typeface="黑体" panose="02010609060101010101" charset="-122"/>
                <a:sym typeface="+mn-lt"/>
              </a:rPr>
              <a:t>新</a:t>
            </a:r>
            <a:r>
              <a:rPr kumimoji="1" lang="zh-CN" altLang="en-US" sz="2400" b="1" dirty="0">
                <a:solidFill>
                  <a:schemeClr val="tx1"/>
                </a:solidFill>
                <a:latin typeface="黑体" panose="02010609060101010101" charset="-122"/>
                <a:ea typeface="黑体" panose="02010609060101010101" charset="-122"/>
                <a:cs typeface="黑体" panose="02010609060101010101" charset="-122"/>
                <a:sym typeface="+mn-lt"/>
              </a:rPr>
              <a:t>发展阶段，就是全面建设社会主义现代化国家、向第二个百年奋斗目标进军的阶段， 是我们党带领人民迎来从站起来</a:t>
            </a:r>
            <a:r>
              <a:rPr kumimoji="1" lang="zh-CN" altLang="en-US" sz="2400" b="1" dirty="0" smtClean="0">
                <a:solidFill>
                  <a:schemeClr val="tx1"/>
                </a:solidFill>
                <a:latin typeface="黑体" panose="02010609060101010101" charset="-122"/>
                <a:ea typeface="黑体" panose="02010609060101010101" charset="-122"/>
                <a:cs typeface="黑体" panose="02010609060101010101" charset="-122"/>
                <a:sym typeface="+mn-lt"/>
              </a:rPr>
              <a:t>、富</a:t>
            </a:r>
            <a:r>
              <a:rPr kumimoji="1" lang="zh-CN" altLang="en-US" sz="2400" b="1" dirty="0">
                <a:solidFill>
                  <a:schemeClr val="tx1"/>
                </a:solidFill>
                <a:latin typeface="黑体" panose="02010609060101010101" charset="-122"/>
                <a:ea typeface="黑体" panose="02010609060101010101" charset="-122"/>
                <a:cs typeface="黑体" panose="02010609060101010101" charset="-122"/>
                <a:sym typeface="+mn-lt"/>
              </a:rPr>
              <a:t>起来到强起来</a:t>
            </a:r>
            <a:r>
              <a:rPr kumimoji="1" lang="zh-CN" altLang="en-US" sz="2400" b="1" dirty="0" smtClean="0">
                <a:solidFill>
                  <a:schemeClr val="tx1"/>
                </a:solidFill>
                <a:latin typeface="黑体" panose="02010609060101010101" charset="-122"/>
                <a:ea typeface="黑体" panose="02010609060101010101" charset="-122"/>
                <a:cs typeface="黑体" panose="02010609060101010101" charset="-122"/>
                <a:sym typeface="+mn-lt"/>
              </a:rPr>
              <a:t>历史性跨越</a:t>
            </a:r>
            <a:r>
              <a:rPr kumimoji="1" lang="zh-CN" altLang="en-US" sz="2400" b="1" dirty="0">
                <a:solidFill>
                  <a:schemeClr val="tx1"/>
                </a:solidFill>
                <a:latin typeface="黑体" panose="02010609060101010101" charset="-122"/>
                <a:ea typeface="黑体" panose="02010609060101010101" charset="-122"/>
                <a:cs typeface="黑体" panose="02010609060101010101" charset="-122"/>
                <a:sym typeface="+mn-lt"/>
              </a:rPr>
              <a:t>的新阶段，是我国社会主义发展进程中的一个重要阶段。</a:t>
            </a:r>
            <a:endParaRPr kumimoji="1" lang="zh-CN" altLang="en-US" sz="2400" b="1" dirty="0">
              <a:solidFill>
                <a:schemeClr val="tx1"/>
              </a:solidFill>
              <a:latin typeface="黑体" panose="02010609060101010101" charset="-122"/>
              <a:ea typeface="黑体" panose="02010609060101010101" charset="-122"/>
              <a:cs typeface="黑体" panose="02010609060101010101" charset="-122"/>
              <a:sym typeface="+mn-lt"/>
            </a:endParaRPr>
          </a:p>
        </p:txBody>
      </p:sp>
      <p:pic>
        <p:nvPicPr>
          <p:cNvPr id="2" name="新发展阶段，意味着什么？">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883285" y="3371215"/>
            <a:ext cx="2570480" cy="1553210"/>
          </a:xfrm>
          <a:prstGeom prst="rect">
            <a:avLst/>
          </a:prstGeom>
        </p:spPr>
      </p:pic>
      <p:sp>
        <p:nvSpPr>
          <p:cNvPr id="7" name="文本框 6"/>
          <p:cNvSpPr txBox="1"/>
          <p:nvPr/>
        </p:nvSpPr>
        <p:spPr>
          <a:xfrm>
            <a:off x="745490" y="5199380"/>
            <a:ext cx="2828290" cy="368300"/>
          </a:xfrm>
          <a:prstGeom prst="rect">
            <a:avLst/>
          </a:prstGeom>
          <a:noFill/>
        </p:spPr>
        <p:txBody>
          <a:bodyPr wrap="square" rtlCol="0" anchor="t">
            <a:spAutoFit/>
          </a:bodyPr>
          <a:p>
            <a:r>
              <a:rPr lang="zh-CN" altLang="en-US">
                <a:latin typeface="黑体" panose="02010609060101010101" charset="-122"/>
                <a:ea typeface="黑体" panose="02010609060101010101" charset="-122"/>
              </a:rPr>
              <a:t>新发展阶段，意味着什么？</a:t>
            </a:r>
            <a:endParaRPr lang="zh-CN" altLang="en-US">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up)">
                                      <p:cBhvr>
                                        <p:cTn id="39" dur="500"/>
                                        <p:tgtEl>
                                          <p:spTgt spid="9"/>
                                        </p:tgtEl>
                                      </p:cBhvr>
                                    </p:animEffect>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anim calcmode="lin" valueType="num">
                                      <p:cBhvr>
                                        <p:cTn id="44" dur="500" fill="hold"/>
                                        <p:tgtEl>
                                          <p:spTgt spid="8"/>
                                        </p:tgtEl>
                                        <p:attrNameLst>
                                          <p:attrName>ppt_x</p:attrName>
                                        </p:attrNameLst>
                                      </p:cBhvr>
                                      <p:tavLst>
                                        <p:tav tm="0">
                                          <p:val>
                                            <p:strVal val="#ppt_x"/>
                                          </p:val>
                                        </p:tav>
                                        <p:tav tm="100000">
                                          <p:val>
                                            <p:strVal val="#ppt_x"/>
                                          </p:val>
                                        </p:tav>
                                      </p:tavLst>
                                    </p:anim>
                                    <p:anim calcmode="lin" valueType="num">
                                      <p:cBhvr>
                                        <p:cTn id="45" dur="5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12" presetClass="entr" presetSubtype="4" fill="hold" nodeType="after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additive="base">
                                        <p:cTn id="49" dur="500"/>
                                        <p:tgtEl>
                                          <p:spTgt spid="87"/>
                                        </p:tgtEl>
                                        <p:attrNameLst>
                                          <p:attrName>ppt_y</p:attrName>
                                        </p:attrNameLst>
                                      </p:cBhvr>
                                      <p:tavLst>
                                        <p:tav tm="0">
                                          <p:val>
                                            <p:strVal val="#ppt_y+#ppt_h*1.125000"/>
                                          </p:val>
                                        </p:tav>
                                        <p:tav tm="100000">
                                          <p:val>
                                            <p:strVal val="#ppt_y"/>
                                          </p:val>
                                        </p:tav>
                                      </p:tavLst>
                                    </p:anim>
                                    <p:animEffect transition="in" filter="wipe(up)">
                                      <p:cBhvr>
                                        <p:cTn id="50" dur="500"/>
                                        <p:tgtEl>
                                          <p:spTgt spid="87"/>
                                        </p:tgtEl>
                                      </p:cBhvr>
                                    </p:animEffect>
                                  </p:childTnLst>
                                </p:cTn>
                              </p:par>
                            </p:childTnLst>
                          </p:cTn>
                        </p:par>
                        <p:par>
                          <p:cTn id="51" fill="hold">
                            <p:stCondLst>
                              <p:cond delay="1500"/>
                            </p:stCondLst>
                            <p:childTnLst>
                              <p:par>
                                <p:cTn id="52" presetID="12" presetClass="entr" presetSubtype="4"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p:tgtEl>
                                          <p:spTgt spid="10"/>
                                        </p:tgtEl>
                                        <p:attrNameLst>
                                          <p:attrName>ppt_y</p:attrName>
                                        </p:attrNameLst>
                                      </p:cBhvr>
                                      <p:tavLst>
                                        <p:tav tm="0">
                                          <p:val>
                                            <p:strVal val="#ppt_y+#ppt_h*1.125000"/>
                                          </p:val>
                                        </p:tav>
                                        <p:tav tm="100000">
                                          <p:val>
                                            <p:strVal val="#ppt_y"/>
                                          </p:val>
                                        </p:tav>
                                      </p:tavLst>
                                    </p:anim>
                                    <p:animEffect transition="in" filter="wipe(up)">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93"/>
                                        </p:tgtEl>
                                        <p:attrNameLst>
                                          <p:attrName>style.visibility</p:attrName>
                                        </p:attrNameLst>
                                      </p:cBhvr>
                                      <p:to>
                                        <p:strVal val="visible"/>
                                      </p:to>
                                    </p:set>
                                    <p:anim calcmode="lin" valueType="num">
                                      <p:cBhvr additive="base">
                                        <p:cTn id="60" dur="500"/>
                                        <p:tgtEl>
                                          <p:spTgt spid="93"/>
                                        </p:tgtEl>
                                        <p:attrNameLst>
                                          <p:attrName>ppt_y</p:attrName>
                                        </p:attrNameLst>
                                      </p:cBhvr>
                                      <p:tavLst>
                                        <p:tav tm="0">
                                          <p:val>
                                            <p:strVal val="#ppt_y+#ppt_h*1.125000"/>
                                          </p:val>
                                        </p:tav>
                                        <p:tav tm="100000">
                                          <p:val>
                                            <p:strVal val="#ppt_y"/>
                                          </p:val>
                                        </p:tav>
                                      </p:tavLst>
                                    </p:anim>
                                    <p:animEffect transition="in" filter="wipe(up)">
                                      <p:cBhvr>
                                        <p:cTn id="61" dur="500"/>
                                        <p:tgtEl>
                                          <p:spTgt spid="93"/>
                                        </p:tgtEl>
                                      </p:cBhvr>
                                    </p:animEffect>
                                  </p:childTnLst>
                                </p:cTn>
                              </p:par>
                            </p:childTnLst>
                          </p:cTn>
                        </p:par>
                        <p:par>
                          <p:cTn id="62" fill="hold">
                            <p:stCondLst>
                              <p:cond delay="500"/>
                            </p:stCondLst>
                            <p:childTnLst>
                              <p:par>
                                <p:cTn id="63" presetID="12" presetClass="entr" presetSubtype="4" fill="hold" nodeType="after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additive="base">
                                        <p:cTn id="65" dur="500"/>
                                        <p:tgtEl>
                                          <p:spTgt spid="82"/>
                                        </p:tgtEl>
                                        <p:attrNameLst>
                                          <p:attrName>ppt_y</p:attrName>
                                        </p:attrNameLst>
                                      </p:cBhvr>
                                      <p:tavLst>
                                        <p:tav tm="0">
                                          <p:val>
                                            <p:strVal val="#ppt_y+#ppt_h*1.125000"/>
                                          </p:val>
                                        </p:tav>
                                        <p:tav tm="100000">
                                          <p:val>
                                            <p:strVal val="#ppt_y"/>
                                          </p:val>
                                        </p:tav>
                                      </p:tavLst>
                                    </p:anim>
                                    <p:animEffect transition="in" filter="wipe(up)">
                                      <p:cBhvr>
                                        <p:cTn id="66" dur="500"/>
                                        <p:tgtEl>
                                          <p:spTgt spid="82"/>
                                        </p:tgtEl>
                                      </p:cBhvr>
                                    </p:animEffect>
                                  </p:childTnLst>
                                </p:cTn>
                              </p:par>
                            </p:childTnLst>
                          </p:cTn>
                        </p:par>
                        <p:par>
                          <p:cTn id="67" fill="hold">
                            <p:stCondLst>
                              <p:cond delay="1000"/>
                            </p:stCondLst>
                            <p:childTnLst>
                              <p:par>
                                <p:cTn id="68" presetID="42" presetClass="entr" presetSubtype="0" fill="hold" grpId="0"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anim calcmode="lin" valueType="num">
                                      <p:cBhvr>
                                        <p:cTn id="71" dur="500" fill="hold"/>
                                        <p:tgtEl>
                                          <p:spTgt spid="5"/>
                                        </p:tgtEl>
                                        <p:attrNameLst>
                                          <p:attrName>ppt_x</p:attrName>
                                        </p:attrNameLst>
                                      </p:cBhvr>
                                      <p:tavLst>
                                        <p:tav tm="0">
                                          <p:val>
                                            <p:strVal val="#ppt_x"/>
                                          </p:val>
                                        </p:tav>
                                        <p:tav tm="100000">
                                          <p:val>
                                            <p:strVal val="#ppt_x"/>
                                          </p:val>
                                        </p:tav>
                                      </p:tavLst>
                                    </p:anim>
                                    <p:anim calcmode="lin" valueType="num">
                                      <p:cBhvr>
                                        <p:cTn id="7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99"/>
                                        </p:tgtEl>
                                        <p:attrNameLst>
                                          <p:attrName>style.visibility</p:attrName>
                                        </p:attrNameLst>
                                      </p:cBhvr>
                                      <p:to>
                                        <p:strVal val="visible"/>
                                      </p:to>
                                    </p:set>
                                    <p:anim calcmode="lin" valueType="num">
                                      <p:cBhvr additive="base">
                                        <p:cTn id="77" dur="500"/>
                                        <p:tgtEl>
                                          <p:spTgt spid="99"/>
                                        </p:tgtEl>
                                        <p:attrNameLst>
                                          <p:attrName>ppt_y</p:attrName>
                                        </p:attrNameLst>
                                      </p:cBhvr>
                                      <p:tavLst>
                                        <p:tav tm="0">
                                          <p:val>
                                            <p:strVal val="#ppt_y+#ppt_h*1.125000"/>
                                          </p:val>
                                        </p:tav>
                                        <p:tav tm="100000">
                                          <p:val>
                                            <p:strVal val="#ppt_y"/>
                                          </p:val>
                                        </p:tav>
                                      </p:tavLst>
                                    </p:anim>
                                    <p:animEffect transition="in" filter="wipe(up)">
                                      <p:cBhvr>
                                        <p:cTn id="78" dur="500"/>
                                        <p:tgtEl>
                                          <p:spTgt spid="99"/>
                                        </p:tgtEl>
                                      </p:cBhvr>
                                    </p:animEffect>
                                  </p:childTnLst>
                                </p:cTn>
                              </p:par>
                            </p:childTnLst>
                          </p:cTn>
                        </p:par>
                        <p:par>
                          <p:cTn id="79" fill="hold">
                            <p:stCondLst>
                              <p:cond delay="500"/>
                            </p:stCondLst>
                            <p:childTnLst>
                              <p:par>
                                <p:cTn id="80" presetID="12" presetClass="entr" presetSubtype="4"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 calcmode="lin" valueType="num">
                                      <p:cBhvr additive="base">
                                        <p:cTn id="82" dur="500"/>
                                        <p:tgtEl>
                                          <p:spTgt spid="95"/>
                                        </p:tgtEl>
                                        <p:attrNameLst>
                                          <p:attrName>ppt_y</p:attrName>
                                        </p:attrNameLst>
                                      </p:cBhvr>
                                      <p:tavLst>
                                        <p:tav tm="0">
                                          <p:val>
                                            <p:strVal val="#ppt_y+#ppt_h*1.125000"/>
                                          </p:val>
                                        </p:tav>
                                        <p:tav tm="100000">
                                          <p:val>
                                            <p:strVal val="#ppt_y"/>
                                          </p:val>
                                        </p:tav>
                                      </p:tavLst>
                                    </p:anim>
                                    <p:animEffect transition="in" filter="wipe(up)">
                                      <p:cBhvr>
                                        <p:cTn id="83" dur="500"/>
                                        <p:tgtEl>
                                          <p:spTgt spid="95"/>
                                        </p:tgtEl>
                                      </p:cBhvr>
                                    </p:animEffect>
                                  </p:childTnLst>
                                </p:cTn>
                              </p:par>
                            </p:childTnLst>
                          </p:cTn>
                        </p:par>
                        <p:par>
                          <p:cTn id="84" fill="hold">
                            <p:stCondLst>
                              <p:cond delay="1000"/>
                            </p:stCondLst>
                            <p:childTnLst>
                              <p:par>
                                <p:cTn id="85" presetID="42" presetClass="entr" presetSubtype="0" fill="hold" grpId="0" nodeType="after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fade">
                                      <p:cBhvr>
                                        <p:cTn id="87" dur="500"/>
                                        <p:tgtEl>
                                          <p:spTgt spid="94"/>
                                        </p:tgtEl>
                                      </p:cBhvr>
                                    </p:animEffect>
                                    <p:anim calcmode="lin" valueType="num">
                                      <p:cBhvr>
                                        <p:cTn id="88" dur="500" fill="hold"/>
                                        <p:tgtEl>
                                          <p:spTgt spid="94"/>
                                        </p:tgtEl>
                                        <p:attrNameLst>
                                          <p:attrName>ppt_x</p:attrName>
                                        </p:attrNameLst>
                                      </p:cBhvr>
                                      <p:tavLst>
                                        <p:tav tm="0">
                                          <p:val>
                                            <p:strVal val="#ppt_x"/>
                                          </p:val>
                                        </p:tav>
                                        <p:tav tm="100000">
                                          <p:val>
                                            <p:strVal val="#ppt_x"/>
                                          </p:val>
                                        </p:tav>
                                      </p:tavLst>
                                    </p:anim>
                                    <p:anim calcmode="lin" valueType="num">
                                      <p:cBhvr>
                                        <p:cTn id="89"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p:cTn id="90" fill="hold" display="1">
                  <p:stCondLst>
                    <p:cond delay="indefinite"/>
                  </p:stCondLst>
                </p:cTn>
                <p:tgtEl>
                  <p:spTgt spid="2"/>
                </p:tgtEl>
              </p:cMediaNode>
            </p:video>
            <p:seq concurrent="1" nextAc="seek">
              <p:cTn id="91" restart="whenNotActive" fill="hold" evtFilter="cancelBubble" nodeType="interactiveSeq">
                <p:stCondLst>
                  <p:cond evt="onClick" delay="0">
                    <p:tgtEl>
                      <p:spTgt spid="2"/>
                    </p:tgtEl>
                  </p:cond>
                </p:stCondLst>
                <p:endSync evt="end" delay="0">
                  <p:rtn val="all"/>
                </p:endSync>
                <p:childTnLst>
                  <p:par>
                    <p:cTn id="92" fill="hold">
                      <p:stCondLst>
                        <p:cond delay="0"/>
                      </p:stCondLst>
                      <p:childTnLst>
                        <p:par>
                          <p:cTn id="93" fill="hold">
                            <p:stCondLst>
                              <p:cond delay="0"/>
                            </p:stCondLst>
                            <p:childTnLst>
                              <p:par>
                                <p:cTn id="94" presetID="2" presetClass="mediacall" presetSubtype="0" fill="hold" nodeType="clickEffect">
                                  <p:stCondLst>
                                    <p:cond delay="0"/>
                                  </p:stCondLst>
                                  <p:childTnLst>
                                    <p:cmd type="call" cmd="togglePause">
                                      <p:cBhvr additive="base">
                                        <p:cTn id="95"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9" grpId="0" bldLvl="0" animBg="1"/>
      <p:bldP spid="6" grpId="0" bldLvl="0" animBg="1"/>
      <p:bldP spid="5" grpId="0"/>
      <p:bldP spid="93" grpId="0" bldLvl="0" animBg="1"/>
      <p:bldP spid="94" grpId="0"/>
      <p:bldP spid="99" grpId="0" bldLvl="0" animBg="1"/>
      <p:bldP spid="4" grpId="0" bldLvl="0" animBg="1"/>
      <p:bldP spid="7" grpId="0"/>
      <p:bldP spid="10" grpId="0"/>
      <p:bldP spid="27"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pic>
        <p:nvPicPr>
          <p:cNvPr id="12" name="图片 11" descr="图片包含 游戏机, 灯光&#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0976" y="585671"/>
            <a:ext cx="6043914" cy="5405312"/>
          </a:xfrm>
          <a:prstGeom prst="rect">
            <a:avLst/>
          </a:prstGeom>
        </p:spPr>
      </p:pic>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170161" y="3876197"/>
            <a:ext cx="8075930" cy="1476375"/>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黑体" panose="02010609060101010101" charset="-122"/>
                <a:ea typeface="黑体" panose="02010609060101010101" charset="-122"/>
                <a:cs typeface="黑体" panose="02010609060101010101" charset="-122"/>
              </a:rPr>
              <a:t>     </a:t>
            </a:r>
            <a:r>
              <a:rPr lang="zh-CN" altLang="en-US" sz="2000" dirty="0" smtClean="0">
                <a:latin typeface="黑体" panose="02010609060101010101" charset="-122"/>
                <a:ea typeface="黑体" panose="02010609060101010101" charset="-122"/>
                <a:cs typeface="黑体" panose="02010609060101010101" charset="-122"/>
              </a:rPr>
              <a:t>外部挑战与机遇</a:t>
            </a:r>
            <a:endParaRPr lang="en-US" altLang="zh-CN" sz="2000" dirty="0" smtClean="0">
              <a:latin typeface="黑体" panose="02010609060101010101" charset="-122"/>
              <a:ea typeface="黑体" panose="02010609060101010101" charset="-122"/>
              <a:cs typeface="黑体" panose="02010609060101010101" charset="-122"/>
            </a:endParaRPr>
          </a:p>
          <a:p>
            <a:pPr indent="508000" fontAlgn="auto">
              <a:lnSpc>
                <a:spcPct val="150000"/>
              </a:lnSpc>
              <a:extLst>
                <a:ext uri="{35155182-B16C-46BC-9424-99874614C6A1}">
                  <wpsdc:indentchars xmlns:wpsdc="http://www.wps.cn/officeDocument/2017/drawingmlCustomData" val="200" checksum="282533468"/>
                </a:ext>
              </a:extLst>
            </a:pPr>
            <a:endParaRPr lang="en-US" altLang="zh-CN" sz="2000" dirty="0">
              <a:latin typeface="黑体" panose="02010609060101010101" charset="-122"/>
              <a:ea typeface="黑体" panose="02010609060101010101" charset="-122"/>
              <a:cs typeface="黑体" panose="02010609060101010101" charset="-122"/>
            </a:endParaRPr>
          </a:p>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黑体" panose="02010609060101010101" charset="-122"/>
                <a:ea typeface="黑体" panose="02010609060101010101" charset="-122"/>
                <a:cs typeface="黑体" panose="02010609060101010101" charset="-122"/>
              </a:rPr>
              <a:t>     </a:t>
            </a:r>
            <a:r>
              <a:rPr lang="zh-CN" altLang="en-US" sz="2000" dirty="0" smtClean="0">
                <a:latin typeface="黑体" panose="02010609060101010101" charset="-122"/>
                <a:ea typeface="黑体" panose="02010609060101010101" charset="-122"/>
                <a:cs typeface="黑体" panose="02010609060101010101" charset="-122"/>
              </a:rPr>
              <a:t>内部挑战与机遇</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97280" y="389449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决策 4"/>
          <p:cNvSpPr/>
          <p:nvPr/>
        </p:nvSpPr>
        <p:spPr>
          <a:xfrm>
            <a:off x="1097280" y="4775682"/>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337310" y="1929765"/>
            <a:ext cx="6851650" cy="15684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r>
              <a:rPr lang="zh-CN" altLang="en-US" sz="2400">
                <a:solidFill>
                  <a:schemeClr val="tx1"/>
                </a:solidFill>
                <a:latin typeface="黑体" panose="02010609060101010101" charset="-122"/>
                <a:ea typeface="黑体" panose="02010609060101010101" charset="-122"/>
                <a:cs typeface="黑体" panose="02010609060101010101" charset="-122"/>
              </a:rPr>
              <a:t>当前和今后一个时期，虽然我国发展仍然处于重要战略机遇期，但机遇和挑战都有新的发展变化，机遇和挑战之大都前所未有，总体上机遇大于挑战。——习近平</a:t>
            </a:r>
            <a:endParaRPr lang="zh-CN" altLang="en-US" sz="240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1"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10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p:tgtEl>
                                          <p:spTgt spid="4"/>
                                        </p:tgtEl>
                                        <p:attrNameLst>
                                          <p:attrName>ppt_y</p:attrName>
                                        </p:attrNameLst>
                                      </p:cBhvr>
                                      <p:tavLst>
                                        <p:tav tm="0">
                                          <p:val>
                                            <p:strVal val="#ppt_y+#ppt_h*1.125000"/>
                                          </p:val>
                                        </p:tav>
                                        <p:tav tm="100000">
                                          <p:val>
                                            <p:strVal val="#ppt_y"/>
                                          </p:val>
                                        </p:tav>
                                      </p:tavLst>
                                    </p:anim>
                                    <p:animEffect transition="in" filter="wipe(up)">
                                      <p:cBhvr>
                                        <p:cTn id="34" dur="500"/>
                                        <p:tgtEl>
                                          <p:spTgt spid="4"/>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p:tgtEl>
                                          <p:spTgt spid="5"/>
                                        </p:tgtEl>
                                        <p:attrNameLst>
                                          <p:attrName>ppt_y</p:attrName>
                                        </p:attrNameLst>
                                      </p:cBhvr>
                                      <p:tavLst>
                                        <p:tav tm="0">
                                          <p:val>
                                            <p:strVal val="#ppt_y+#ppt_h*1.125000"/>
                                          </p:val>
                                        </p:tav>
                                        <p:tav tm="100000">
                                          <p:val>
                                            <p:strVal val="#ppt_y"/>
                                          </p:val>
                                        </p:tav>
                                      </p:tavLst>
                                    </p:anim>
                                    <p:animEffect transition="in" filter="wipe(up)">
                                      <p:cBhvr>
                                        <p:cTn id="38" dur="500"/>
                                        <p:tgtEl>
                                          <p:spTgt spid="5"/>
                                        </p:tgtEl>
                                      </p:cBhvr>
                                    </p:animEffect>
                                  </p:childTnLst>
                                </p:cTn>
                              </p:par>
                            </p:childTnLst>
                          </p:cTn>
                        </p:par>
                        <p:par>
                          <p:cTn id="39" fill="hold">
                            <p:stCondLst>
                              <p:cond delay="500"/>
                            </p:stCondLst>
                            <p:childTnLst>
                              <p:par>
                                <p:cTn id="40" presetID="48" presetClass="entr" presetSubtype="0" accel="5000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3"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44" dur="1000" fill="hold"/>
                                        <p:tgtEl>
                                          <p:spTgt spid="11"/>
                                        </p:tgtEl>
                                        <p:attrNameLst>
                                          <p:attrName>ppt_y</p:attrName>
                                        </p:attrNameLst>
                                      </p:cBhvr>
                                      <p:tavLst>
                                        <p:tav tm="0">
                                          <p:val>
                                            <p:strVal val="#ppt_y"/>
                                          </p:val>
                                        </p:tav>
                                        <p:tav tm="100000">
                                          <p:val>
                                            <p:strVal val="#ppt_y"/>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11" grpId="0"/>
      <p:bldP spid="2" grpId="0" bldLvl="0" animBg="1"/>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8215" y="1481455"/>
            <a:ext cx="10335260" cy="4692650"/>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337261" y="600407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637030" y="1818005"/>
            <a:ext cx="4692015" cy="553085"/>
          </a:xfrm>
          <a:prstGeom prst="rect">
            <a:avLst/>
          </a:prstGeom>
        </p:spPr>
        <p:txBody>
          <a:bodyPr wrap="square">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黑体" panose="02010609060101010101" charset="-122"/>
                <a:ea typeface="黑体" panose="02010609060101010101" charset="-122"/>
                <a:cs typeface="黑体" panose="02010609060101010101" charset="-122"/>
              </a:rPr>
              <a:t>外部挑战</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75690" y="1788195"/>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218565" y="2483485"/>
            <a:ext cx="10074910" cy="3291840"/>
          </a:xfrm>
          <a:prstGeom prst="rect">
            <a:avLst/>
          </a:prstGeom>
          <a:noFill/>
        </p:spPr>
        <p:txBody>
          <a:bodyPr wrap="square" rtlCol="0" anchor="t">
            <a:spAutoFit/>
          </a:bodyPr>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当今世界百年未有之大变局加速演进，国际环境错综复杂，世界经济陷入低迷期，全球产业链供应链面临重塑，不稳定性不确定性明显增加。</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新冠肺炎疫情影响广泛深远，逆全球化、单边主义、保护主义思潮暗流涌动，国际贸易和投资低迷，多边贸易体制发展面临瓶颈，区域贸易安排丛生，导致规则碎片化。</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科技创新成为国际战略博弈的主要战场、围绕科技制高点的竞争空前激烈。</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地缘政治因素错综复杂、政治安全冲突和动荡、难民危机、气候变化、恐怖主义等地区热点和全球性挑战，对世界经济的影响不容忽视。</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世界多极化、经济全球化在曲折中前行，各种可以预料和难以预料的风险挑战增多。</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additive="base">
                                        <p:cTn id="4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additive="base">
                                        <p:cTn id="5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56" dur="500"/>
                                        <p:tgtEl>
                                          <p:spTgt spid="2">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anim calcmode="lin" valueType="num">
                                      <p:cBhvr additive="base">
                                        <p:cTn id="61"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6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4"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（一）社会</a:t>
            </a:r>
            <a:r>
              <a:rPr kumimoji="1" lang="zh-CN" altLang="en-US" sz="4400" b="1" dirty="0" smtClean="0">
                <a:solidFill>
                  <a:srgbClr val="C00000"/>
                </a:solidFill>
                <a:latin typeface="仿宋" panose="02010609060101010101" pitchFamily="49" charset="-122"/>
                <a:ea typeface="仿宋" panose="02010609060101010101" pitchFamily="49" charset="-122"/>
                <a:sym typeface="+mn-ea"/>
              </a:rPr>
              <a:t>主要矛盾的</a:t>
            </a:r>
            <a:r>
              <a:rPr kumimoji="1" lang="zh-CN" altLang="en-US" sz="4400" b="1" dirty="0">
                <a:solidFill>
                  <a:srgbClr val="C00000"/>
                </a:solidFill>
                <a:latin typeface="仿宋" panose="02010609060101010101" pitchFamily="49" charset="-122"/>
                <a:ea typeface="仿宋" panose="02010609060101010101" pitchFamily="49" charset="-122"/>
                <a:sym typeface="+mn-ea"/>
              </a:rPr>
              <a:t>变化</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（是什么？）</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42340" y="1243965"/>
            <a:ext cx="10335260" cy="529018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81480" y="100330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235026" y="644603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621155" y="1468120"/>
            <a:ext cx="4692015" cy="553085"/>
          </a:xfrm>
          <a:prstGeom prst="rect">
            <a:avLst/>
          </a:prstGeom>
        </p:spPr>
        <p:txBody>
          <a:bodyPr wrap="square">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黑体" panose="02010609060101010101" charset="-122"/>
                <a:ea typeface="黑体" panose="02010609060101010101" charset="-122"/>
                <a:cs typeface="黑体" panose="02010609060101010101" charset="-122"/>
              </a:rPr>
              <a:t>外部机遇</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59815" y="143831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6465" y="2139950"/>
            <a:ext cx="10351135" cy="4092575"/>
          </a:xfrm>
          <a:prstGeom prst="rect">
            <a:avLst/>
          </a:prstGeom>
          <a:noFill/>
        </p:spPr>
        <p:txBody>
          <a:bodyPr wrap="square" rtlCol="0" anchor="t">
            <a:spAutoFit/>
          </a:bodyPr>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国际形势日趋复杂，挑战之大前所未有，但总体于我有利，时与势在我们一边。</a:t>
            </a:r>
            <a:r>
              <a:rPr lang="zh-CN" altLang="en-US" sz="2000">
                <a:solidFill>
                  <a:srgbClr val="C00000"/>
                </a:solidFill>
                <a:latin typeface="黑体" panose="02010609060101010101" charset="-122"/>
                <a:ea typeface="黑体" panose="02010609060101010101" charset="-122"/>
              </a:rPr>
              <a:t>和平与发展仍然是当今时代主题</a:t>
            </a:r>
            <a:r>
              <a:rPr lang="zh-CN" altLang="en-US" sz="2000">
                <a:latin typeface="黑体" panose="02010609060101010101" charset="-122"/>
                <a:ea typeface="黑体" panose="02010609060101010101" charset="-122"/>
              </a:rPr>
              <a:t>、是各国人民共同的愿望。</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经济全球化虽然面临不少阻力、但存在更多动力、总体看，动力胜过阻力，各国走向开放、走向合作的大势没有改变、也不会改变。解决各种世界性难题需要</a:t>
            </a:r>
            <a:r>
              <a:rPr lang="zh-CN" altLang="en-US" sz="2000">
                <a:solidFill>
                  <a:srgbClr val="C00000"/>
                </a:solidFill>
                <a:latin typeface="黑体" panose="02010609060101010101" charset="-122"/>
                <a:ea typeface="黑体" panose="02010609060101010101" charset="-122"/>
              </a:rPr>
              <a:t>加强国际合作</a:t>
            </a:r>
            <a:r>
              <a:rPr lang="zh-CN" altLang="en-US" sz="2000">
                <a:latin typeface="黑体" panose="02010609060101010101" charset="-122"/>
                <a:ea typeface="黑体" panose="02010609060101010101" charset="-122"/>
              </a:rPr>
              <a:t>。</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我国拥有</a:t>
            </a:r>
            <a:r>
              <a:rPr lang="zh-CN" altLang="en-US" sz="2000">
                <a:solidFill>
                  <a:srgbClr val="C00000"/>
                </a:solidFill>
                <a:latin typeface="黑体" panose="02010609060101010101" charset="-122"/>
                <a:ea typeface="黑体" panose="02010609060101010101" charset="-122"/>
              </a:rPr>
              <a:t>解决国际减贫、气候变化、重大传染性疾病、地区热点问题等世界性难题</a:t>
            </a:r>
            <a:r>
              <a:rPr lang="zh-CN" altLang="en-US" sz="2000">
                <a:latin typeface="黑体" panose="02010609060101010101" charset="-122"/>
                <a:ea typeface="黑体" panose="02010609060101010101" charset="-122"/>
              </a:rPr>
              <a:t>的强大能力和资源、作用不可替代。</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上一轮科技革命和产业变革提供的动能面临消退、</a:t>
            </a:r>
            <a:r>
              <a:rPr lang="zh-CN" altLang="en-US" sz="2000">
                <a:solidFill>
                  <a:srgbClr val="C00000"/>
                </a:solidFill>
                <a:latin typeface="黑体" panose="02010609060101010101" charset="-122"/>
                <a:ea typeface="黑体" panose="02010609060101010101" charset="-122"/>
              </a:rPr>
              <a:t>新一轮增长动能</a:t>
            </a:r>
            <a:r>
              <a:rPr lang="zh-CN" altLang="en-US" sz="2000">
                <a:latin typeface="黑体" panose="02010609060101010101" charset="-122"/>
                <a:ea typeface="黑体" panose="02010609060101010101" charset="-122"/>
              </a:rPr>
              <a:t>尚在孕育，而我国在其中占有重要一席之地，各种重大科技创新成果层出不穷。</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a:t>
            </a:r>
            <a:r>
              <a:rPr lang="zh-CN" altLang="en-US" sz="2000">
                <a:solidFill>
                  <a:srgbClr val="C00000"/>
                </a:solidFill>
                <a:latin typeface="黑体" panose="02010609060101010101" charset="-122"/>
                <a:ea typeface="黑体" panose="02010609060101010101" charset="-122"/>
              </a:rPr>
              <a:t>市场的吸纳能力、消化能力</a:t>
            </a:r>
            <a:r>
              <a:rPr lang="zh-CN" altLang="en-US" sz="2000">
                <a:latin typeface="黑体" panose="02010609060101010101" charset="-122"/>
                <a:ea typeface="黑体" panose="02010609060101010101" charset="-122"/>
              </a:rPr>
              <a:t>独一无二、国际社会普遍愿与我国共享发展机遇。</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solidFill>
                  <a:srgbClr val="C00000"/>
                </a:solidFill>
                <a:latin typeface="黑体" panose="02010609060101010101" charset="-122"/>
                <a:ea typeface="黑体" panose="02010609060101010101" charset="-122"/>
              </a:rPr>
              <a:t>全球治理体系变革</a:t>
            </a:r>
            <a:r>
              <a:rPr lang="zh-CN" altLang="en-US" sz="2000">
                <a:latin typeface="黑体" panose="02010609060101010101" charset="-122"/>
                <a:ea typeface="黑体" panose="02010609060101010101" charset="-122"/>
              </a:rPr>
              <a:t>处于关键时期，我国完全可以发挥更大作用。</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4" grpId="0" bldLvl="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42340" y="1243965"/>
            <a:ext cx="10335260" cy="529018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81480" y="100330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235026" y="644603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621155" y="1468120"/>
            <a:ext cx="4692015" cy="553085"/>
          </a:xfrm>
          <a:prstGeom prst="rect">
            <a:avLst/>
          </a:prstGeom>
        </p:spPr>
        <p:txBody>
          <a:bodyPr wrap="square">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黑体" panose="02010609060101010101" charset="-122"/>
                <a:ea typeface="黑体" panose="02010609060101010101" charset="-122"/>
                <a:cs typeface="黑体" panose="02010609060101010101" charset="-122"/>
              </a:rPr>
              <a:t>内部挑战</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59815" y="143831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42340" y="1953260"/>
            <a:ext cx="10351135" cy="4492625"/>
          </a:xfrm>
          <a:prstGeom prst="rect">
            <a:avLst/>
          </a:prstGeom>
          <a:noFill/>
        </p:spPr>
        <p:txBody>
          <a:bodyPr wrap="square" rtlCol="0" anchor="t">
            <a:spAutoFit/>
          </a:bodyPr>
          <a:p>
            <a:pPr indent="0" fontAlgn="auto">
              <a:lnSpc>
                <a:spcPct val="130000"/>
              </a:lnSpc>
              <a:buFont typeface="Arial" panose="020B0604020202020204" pitchFamily="34" charset="0"/>
              <a:buNone/>
            </a:pPr>
            <a:r>
              <a:rPr lang="en-US" altLang="zh-CN" sz="2000">
                <a:latin typeface="黑体" panose="02010609060101010101" charset="-122"/>
                <a:ea typeface="黑体" panose="02010609060101010101" charset="-122"/>
              </a:rPr>
              <a:t>   </a:t>
            </a:r>
            <a:r>
              <a:rPr lang="zh-CN" altLang="en-US" sz="2000">
                <a:latin typeface="黑体" panose="02010609060101010101" charset="-122"/>
                <a:ea typeface="黑体" panose="02010609060101010101" charset="-122"/>
              </a:rPr>
              <a:t>面对</a:t>
            </a:r>
            <a:r>
              <a:rPr lang="zh-CN" altLang="en-US" sz="2000">
                <a:solidFill>
                  <a:srgbClr val="C00000"/>
                </a:solidFill>
                <a:latin typeface="黑体" panose="02010609060101010101" charset="-122"/>
                <a:ea typeface="黑体" panose="02010609060101010101" charset="-122"/>
              </a:rPr>
              <a:t>高质量发展的新要求</a:t>
            </a:r>
            <a:r>
              <a:rPr lang="zh-CN" altLang="en-US" sz="2000">
                <a:latin typeface="黑体" panose="02010609060101010101" charset="-122"/>
                <a:ea typeface="黑体" panose="02010609060101010101" charset="-122"/>
              </a:rPr>
              <a:t>和</a:t>
            </a:r>
            <a:r>
              <a:rPr lang="zh-CN" altLang="en-US" sz="2000">
                <a:solidFill>
                  <a:srgbClr val="C00000"/>
                </a:solidFill>
                <a:latin typeface="黑体" panose="02010609060101010101" charset="-122"/>
                <a:ea typeface="黑体" panose="02010609060101010101" charset="-122"/>
              </a:rPr>
              <a:t>人民生活需要的新变化</a:t>
            </a:r>
            <a:r>
              <a:rPr lang="zh-CN" altLang="en-US" sz="2000">
                <a:latin typeface="黑体" panose="02010609060101010101" charset="-122"/>
                <a:ea typeface="黑体" panose="02010609060101010101" charset="-122"/>
              </a:rPr>
              <a:t>，我国发展</a:t>
            </a:r>
            <a:r>
              <a:rPr lang="zh-CN" altLang="en-US" sz="2000">
                <a:latin typeface="黑体" panose="02010609060101010101" charset="-122"/>
                <a:ea typeface="黑体" panose="02010609060101010101" charset="-122"/>
                <a:sym typeface="+mn-ea"/>
              </a:rPr>
              <a:t>主要</a:t>
            </a:r>
            <a:r>
              <a:rPr lang="zh-CN" altLang="en-US" sz="2000">
                <a:latin typeface="黑体" panose="02010609060101010101" charset="-122"/>
                <a:ea typeface="黑体" panose="02010609060101010101" charset="-122"/>
              </a:rPr>
              <a:t>面临的</a:t>
            </a:r>
            <a:r>
              <a:rPr lang="zh-CN" altLang="en-US" sz="2000">
                <a:solidFill>
                  <a:srgbClr val="C00000"/>
                </a:solidFill>
                <a:latin typeface="黑体" panose="02010609060101010101" charset="-122"/>
                <a:ea typeface="黑体" panose="02010609060101010101" charset="-122"/>
              </a:rPr>
              <a:t>困难和挑战</a:t>
            </a:r>
            <a:r>
              <a:rPr lang="zh-CN" altLang="en-US" sz="2000">
                <a:latin typeface="黑体" panose="02010609060101010101" charset="-122"/>
                <a:ea typeface="黑体" panose="02010609060101010101" charset="-122"/>
              </a:rPr>
              <a:t>∶</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发展不平衡不充分的一些突出问题尚未解决，发展质量和效益还不高，创新能力不够强，实体经济水平有待提高，生态环境保护任重道远；</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民生领域还有不少短板，城乡区域发展和收入分配差距依然较大，群众在就业、教育、医疗、居住、养老等方面面临不少难题；</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社会文明水平尚需提高；</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社会矛盾和问题交织叠加，全面依法治国任务依然繁重，国家治理体系和治理能力有待加强；</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意识形态领域斗争依然复杂，国家安全面临新情况；</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一些改革部署和重大政策措施需要进一步落实；</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党的建设方面还存在不少薄弱环节。</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4" grpId="0" bldLvl="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0505" y="1243965"/>
            <a:ext cx="11693525" cy="529018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81480" y="100330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235026" y="644603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621155" y="1468120"/>
            <a:ext cx="4692015" cy="553085"/>
          </a:xfrm>
          <a:prstGeom prst="rect">
            <a:avLst/>
          </a:prstGeom>
        </p:spPr>
        <p:txBody>
          <a:bodyPr wrap="square">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黑体" panose="02010609060101010101" charset="-122"/>
                <a:ea typeface="黑体" panose="02010609060101010101" charset="-122"/>
                <a:cs typeface="黑体" panose="02010609060101010101" charset="-122"/>
              </a:rPr>
              <a:t>内部机遇</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59815" y="143831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31140" y="2051050"/>
            <a:ext cx="11577955" cy="4492625"/>
          </a:xfrm>
          <a:prstGeom prst="rect">
            <a:avLst/>
          </a:prstGeom>
          <a:noFill/>
        </p:spPr>
        <p:txBody>
          <a:bodyPr wrap="square" rtlCol="0" anchor="t">
            <a:spAutoFit/>
          </a:bodyPr>
          <a:p>
            <a:pPr indent="0" fontAlgn="auto">
              <a:lnSpc>
                <a:spcPct val="130000"/>
              </a:lnSpc>
              <a:buFont typeface="Arial" panose="020B0604020202020204" pitchFamily="34" charset="0"/>
              <a:buNone/>
            </a:pPr>
            <a:r>
              <a:rPr lang="en-US" altLang="zh-CN" sz="2000">
                <a:latin typeface="黑体" panose="02010609060101010101" charset="-122"/>
                <a:ea typeface="黑体" panose="02010609060101010101" charset="-122"/>
              </a:rPr>
              <a:t>   </a:t>
            </a:r>
            <a:r>
              <a:rPr lang="zh-CN" altLang="en-US" sz="2000">
                <a:latin typeface="黑体" panose="02010609060101010101" charset="-122"/>
                <a:ea typeface="黑体" panose="02010609060101010101" charset="-122"/>
              </a:rPr>
              <a:t>当前和今后一个时期，我国发展面临着繁重艰巨的任务，我们既要认识到这种挑战，更要看到继续发展具有的多方面</a:t>
            </a:r>
            <a:r>
              <a:rPr lang="zh-CN" altLang="en-US" sz="2000">
                <a:solidFill>
                  <a:srgbClr val="C00000"/>
                </a:solidFill>
                <a:latin typeface="黑体" panose="02010609060101010101" charset="-122"/>
                <a:ea typeface="黑体" panose="02010609060101010101" charset="-122"/>
              </a:rPr>
              <a:t>优势和条件</a:t>
            </a:r>
            <a:r>
              <a:rPr lang="zh-CN" altLang="en-US" sz="2000">
                <a:latin typeface="黑体" panose="02010609060101010101" charset="-122"/>
                <a:ea typeface="黑体" panose="02010609060101010101" charset="-122"/>
              </a:rPr>
              <a:t>：</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我国的国家制度和国家治理体系具有多方面的显著优势，治理效能显著提升，社会保持长期稳定。</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我国新型工业化、信息化、城镇化、农业现代化快速发展，经济稳中向好、长期向好的基本面没有发生改变。</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我国有全球最完整、规模最大的现代工业体系，是全世界唯一拥有联合国产业分类中全部工业门类的国家，物质基础雄厚。</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我国有1.7亿多受过高等教育或拥有各类专业技能的人才，丰富的人才资源蕴藏着巨大的潜力和活力。</a:t>
            </a:r>
            <a:endParaRPr lang="zh-CN" altLang="en-US" sz="20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000">
                <a:latin typeface="黑体" panose="02010609060101010101" charset="-122"/>
                <a:ea typeface="黑体" panose="02010609060101010101" charset="-122"/>
              </a:rPr>
              <a:t>我国有包括4亿多中等收入群体在内的14亿人口所形成的超大规模内需市场，市场空间广阔。我国经济在面对复杂严峻局面时展现出超大规模经济的整体优势，具有强大的经济发展韧性、巨大的潜力和回旋余地，特别是在2020年，经受住疫情大考成为全球唯一实现经济正增长的主要经济体。</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additive="base">
                                        <p:cTn id="4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anim calcmode="lin" valueType="num">
                                      <p:cBhvr additive="base">
                                        <p:cTn id="5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56" dur="500"/>
                                        <p:tgtEl>
                                          <p:spTgt spid="2">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
                                            <p:txEl>
                                              <p:pRg st="4" end="4"/>
                                            </p:txEl>
                                          </p:spTgt>
                                        </p:tgtEl>
                                        <p:attrNameLst>
                                          <p:attrName>style.visibility</p:attrName>
                                        </p:attrNameLst>
                                      </p:cBhvr>
                                      <p:to>
                                        <p:strVal val="visible"/>
                                      </p:to>
                                    </p:set>
                                    <p:anim calcmode="lin" valueType="num">
                                      <p:cBhvr additive="base">
                                        <p:cTn id="61"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62" dur="500"/>
                                        <p:tgtEl>
                                          <p:spTgt spid="2">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4" fill="hold" nodeType="clickEffect">
                                  <p:stCondLst>
                                    <p:cond delay="0"/>
                                  </p:stCondLst>
                                  <p:childTnLst>
                                    <p:set>
                                      <p:cBhvr>
                                        <p:cTn id="66" dur="1" fill="hold">
                                          <p:stCondLst>
                                            <p:cond delay="0"/>
                                          </p:stCondLst>
                                        </p:cTn>
                                        <p:tgtEl>
                                          <p:spTgt spid="2">
                                            <p:txEl>
                                              <p:pRg st="5" end="5"/>
                                            </p:txEl>
                                          </p:spTgt>
                                        </p:tgtEl>
                                        <p:attrNameLst>
                                          <p:attrName>style.visibility</p:attrName>
                                        </p:attrNameLst>
                                      </p:cBhvr>
                                      <p:to>
                                        <p:strVal val="visible"/>
                                      </p:to>
                                    </p:set>
                                    <p:anim calcmode="lin" valueType="num">
                                      <p:cBhvr additive="base">
                                        <p:cTn id="67"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6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4" grpId="0" bldLvl="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0505" y="1243965"/>
            <a:ext cx="11693525" cy="529018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81480" y="100330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235026" y="644603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1066800" y="2028825"/>
            <a:ext cx="10058400" cy="3448685"/>
          </a:xfrm>
          <a:prstGeom prst="rect">
            <a:avLst/>
          </a:prstGeom>
          <a:noFill/>
        </p:spPr>
        <p:txBody>
          <a:bodyPr wrap="square" rtlCol="0" anchor="t">
            <a:spAutoFit/>
          </a:bodyPr>
          <a:p>
            <a:pPr marL="342900" indent="-342900" fontAlgn="auto">
              <a:lnSpc>
                <a:spcPct val="130000"/>
              </a:lnSpc>
              <a:buFont typeface="Arial" panose="020B0604020202020204" pitchFamily="34" charset="0"/>
              <a:buChar char="•"/>
            </a:pPr>
            <a:r>
              <a:rPr lang="zh-CN" altLang="en-US" sz="2400">
                <a:latin typeface="黑体" panose="02010609060101010101" charset="-122"/>
                <a:ea typeface="黑体" panose="02010609060101010101" charset="-122"/>
              </a:rPr>
              <a:t>总之，进入新发展阶段，国内外环境的深刻变化既带来一系列新机遇，也带来一系列新挑战。</a:t>
            </a:r>
            <a:r>
              <a:rPr lang="zh-CN" altLang="en-US" sz="2400">
                <a:solidFill>
                  <a:srgbClr val="C00000"/>
                </a:solidFill>
                <a:latin typeface="黑体" panose="02010609060101010101" charset="-122"/>
                <a:ea typeface="黑体" panose="02010609060101010101" charset="-122"/>
              </a:rPr>
              <a:t>机遇更具有战略性、可塑性，挑战更具有复杂性、全局性</a:t>
            </a:r>
            <a:r>
              <a:rPr lang="zh-CN" altLang="en-US" sz="2400">
                <a:latin typeface="黑体" panose="02010609060101010101" charset="-122"/>
                <a:ea typeface="黑体" panose="02010609060101010101" charset="-122"/>
              </a:rPr>
              <a:t>，挑战前所未有，而应对好了，机遇也就前所未有。</a:t>
            </a:r>
            <a:endParaRPr lang="zh-CN" altLang="en-US" sz="2400">
              <a:latin typeface="黑体" panose="02010609060101010101" charset="-122"/>
              <a:ea typeface="黑体" panose="02010609060101010101" charset="-122"/>
            </a:endParaRPr>
          </a:p>
          <a:p>
            <a:pPr marL="342900" indent="-342900" fontAlgn="auto">
              <a:lnSpc>
                <a:spcPct val="130000"/>
              </a:lnSpc>
              <a:buFont typeface="Arial" panose="020B0604020202020204" pitchFamily="34" charset="0"/>
              <a:buChar char="•"/>
            </a:pPr>
            <a:r>
              <a:rPr lang="zh-CN" altLang="en-US" sz="2400">
                <a:latin typeface="黑体" panose="02010609060101010101" charset="-122"/>
                <a:ea typeface="黑体" panose="02010609060101010101" charset="-122"/>
              </a:rPr>
              <a:t>只有</a:t>
            </a:r>
            <a:r>
              <a:rPr lang="zh-CN" altLang="en-US" sz="2400" u="sng">
                <a:solidFill>
                  <a:srgbClr val="C00000"/>
                </a:solidFill>
                <a:latin typeface="黑体" panose="02010609060101010101" charset="-122"/>
                <a:ea typeface="黑体" panose="02010609060101010101" charset="-122"/>
              </a:rPr>
              <a:t>以辩证思维看待新发展阶段的新机遇新挑战</a:t>
            </a:r>
            <a:r>
              <a:rPr lang="zh-CN" altLang="en-US" sz="2400">
                <a:latin typeface="黑体" panose="02010609060101010101" charset="-122"/>
                <a:ea typeface="黑体" panose="02010609060101010101" charset="-122"/>
              </a:rPr>
              <a:t>，准确识变、科学应变、主动求变，勇于开顶风船，善于转危为机，努力实现更高质量、更有效率、更加公平、更可持续、更为安全的发展，才能为全面建设社会主义现代化国家开好局、起好步创造更加有利的条件。</a:t>
            </a:r>
            <a:endParaRPr lang="zh-CN" altLang="en-US" sz="2400">
              <a:latin typeface="黑体" panose="02010609060101010101" charset="-122"/>
              <a:ea typeface="黑体" panose="02010609060101010101" charset="-122"/>
            </a:endParaRPr>
          </a:p>
        </p:txBody>
      </p:sp>
      <p:pic>
        <p:nvPicPr>
          <p:cNvPr id="5" name="「央视快评」以辩证思维看待新发展阶段的新机遇新挑战">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8209280" y="5033645"/>
            <a:ext cx="1811020" cy="1123315"/>
          </a:xfrm>
          <a:prstGeom prst="rect">
            <a:avLst/>
          </a:prstGeom>
        </p:spPr>
      </p:pic>
      <p:sp>
        <p:nvSpPr>
          <p:cNvPr id="7" name="文本框 6"/>
          <p:cNvSpPr txBox="1"/>
          <p:nvPr/>
        </p:nvSpPr>
        <p:spPr>
          <a:xfrm>
            <a:off x="6065520" y="6165850"/>
            <a:ext cx="5956935" cy="368300"/>
          </a:xfrm>
          <a:prstGeom prst="rect">
            <a:avLst/>
          </a:prstGeom>
          <a:noFill/>
        </p:spPr>
        <p:txBody>
          <a:bodyPr wrap="square" rtlCol="0" anchor="t">
            <a:spAutoFit/>
          </a:bodyPr>
          <a:p>
            <a:r>
              <a:rPr lang="zh-CN" altLang="en-US"/>
              <a:t>「央视快评」以辩证思维看待新发展阶段的新机遇新挑战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 calcmode="lin" valueType="num">
                                      <p:cBhvr additive="base">
                                        <p:cTn id="26"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 calcmode="lin" valueType="num">
                                      <p:cBhvr additive="base">
                                        <p:cTn id="32"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ppt_y</p:attrName>
                                        </p:attrNameLst>
                                      </p:cBhvr>
                                      <p:tavLst>
                                        <p:tav tm="0">
                                          <p:val>
                                            <p:strVal val="#ppt_y+#ppt_h*1.125000"/>
                                          </p:val>
                                        </p:tav>
                                        <p:tav tm="100000">
                                          <p:val>
                                            <p:strVal val="#ppt_y"/>
                                          </p:val>
                                        </p:tav>
                                      </p:tavLst>
                                    </p:anim>
                                    <p:animEffect transition="in" filter="wipe(up)">
                                      <p:cBhvr>
                                        <p:cTn id="39" dur="500"/>
                                        <p:tgtEl>
                                          <p:spTgt spid="5"/>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p:tgtEl>
                                          <p:spTgt spid="7"/>
                                        </p:tgtEl>
                                        <p:attrNameLst>
                                          <p:attrName>ppt_y</p:attrName>
                                        </p:attrNameLst>
                                      </p:cBhvr>
                                      <p:tavLst>
                                        <p:tav tm="0">
                                          <p:val>
                                            <p:strVal val="#ppt_y+#ppt_h*1.125000"/>
                                          </p:val>
                                        </p:tav>
                                        <p:tav tm="100000">
                                          <p:val>
                                            <p:strVal val="#ppt_y"/>
                                          </p:val>
                                        </p:tav>
                                      </p:tavLst>
                                    </p:anim>
                                    <p:animEffect transition="in" filter="wipe(up)">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4" fill="hold" display="1">
                  <p:stCondLst>
                    <p:cond delay="indefinite"/>
                  </p:stCondLst>
                </p:cTn>
                <p:tgtEl>
                  <p:spTgt spid="5"/>
                </p:tgtEl>
              </p:cMediaNode>
            </p:video>
            <p:seq concurrent="1" nextAc="seek">
              <p:cTn id="45" restart="whenNotActive" fill="hold" evtFilter="cancelBubble" nodeType="interactiveSeq">
                <p:stCondLst>
                  <p:cond evt="onClick" delay="0">
                    <p:tgtEl>
                      <p:spTgt spid="5"/>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additive="base">
                                        <p:cTn id="49" dur="1" fill="hold"/>
                                        <p:tgtEl>
                                          <p:spTgt spid="5"/>
                                        </p:tgtEl>
                                      </p:cBhvr>
                                    </p:cmd>
                                  </p:childTnLst>
                                </p:cTn>
                              </p:par>
                            </p:childTnLst>
                          </p:cTn>
                        </p:par>
                      </p:childTnLst>
                    </p:cTn>
                  </p:par>
                </p:childTnLst>
              </p:cTn>
              <p:nextCondLst>
                <p:cond evt="onClick" delay="0">
                  <p:tgtEl>
                    <p:spTgt spid="5"/>
                  </p:tgtEl>
                </p:cond>
              </p:nextCondLst>
            </p:seq>
          </p:childTnLst>
        </p:cTn>
      </p:par>
    </p:tnLst>
    <p:bldLst>
      <p:bldP spid="9" grpId="0" bldLvl="0" animBg="1"/>
      <p:bldP spid="10" grpId="0" bldLvl="0" animBg="1"/>
      <p:bldP spid="6" grpId="0" bldLvl="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（三）社会主义现代化强国建设的战略安排</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338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170305" y="2082165"/>
            <a:ext cx="8549640" cy="3230245"/>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方正小标宋简体" panose="00000600000000000000" charset="-122"/>
                <a:ea typeface="方正小标宋简体" panose="00000600000000000000" charset="-122"/>
                <a:cs typeface="方正小标宋简体" panose="00000600000000000000" charset="-122"/>
              </a:rPr>
              <a:t>   </a:t>
            </a:r>
            <a:r>
              <a:rPr lang="en-US" altLang="zh-CN" sz="2000" dirty="0" smtClean="0">
                <a:latin typeface="方正小标宋简体" panose="00000600000000000000" charset="-122"/>
                <a:ea typeface="方正小标宋简体" panose="00000600000000000000" charset="-122"/>
                <a:cs typeface="方正小标宋简体" panose="00000600000000000000" charset="-122"/>
              </a:rPr>
              <a:t>    </a:t>
            </a:r>
            <a:r>
              <a:rPr lang="zh-CN" altLang="en-US" sz="2400" b="1" dirty="0" smtClean="0">
                <a:latin typeface="黑体" panose="02010609060101010101" charset="-122"/>
                <a:ea typeface="黑体" panose="02010609060101010101" charset="-122"/>
                <a:cs typeface="黑体" panose="02010609060101010101" charset="-122"/>
              </a:rPr>
              <a:t>开启</a:t>
            </a:r>
            <a:r>
              <a:rPr lang="zh-CN" altLang="en-US" sz="2400" b="1" dirty="0">
                <a:latin typeface="黑体" panose="02010609060101010101" charset="-122"/>
                <a:ea typeface="黑体" panose="02010609060101010101" charset="-122"/>
                <a:cs typeface="黑体" panose="02010609060101010101" charset="-122"/>
              </a:rPr>
              <a:t>全面建设社会主义现代化强国的新征程</a:t>
            </a:r>
            <a:endParaRPr lang="zh-CN" altLang="en-US" sz="2400" b="1" dirty="0">
              <a:latin typeface="黑体" panose="02010609060101010101" charset="-122"/>
              <a:ea typeface="黑体" panose="02010609060101010101" charset="-122"/>
              <a:cs typeface="黑体" panose="02010609060101010101" charset="-122"/>
            </a:endParaRPr>
          </a:p>
          <a:p>
            <a:pPr indent="508000" fontAlgn="auto">
              <a:lnSpc>
                <a:spcPct val="150000"/>
              </a:lnSpc>
              <a:extLst>
                <a:ext uri="{35155182-B16C-46BC-9424-99874614C6A1}">
                  <wpsdc:indentchars xmlns:wpsdc="http://www.wps.cn/officeDocument/2017/drawingmlCustomData" val="200" checksum="282533468"/>
                </a:ext>
              </a:extLst>
            </a:pPr>
            <a:endParaRPr lang="en-US" altLang="zh-CN" sz="2000" b="1" dirty="0" smtClean="0">
              <a:latin typeface="黑体" panose="02010609060101010101" charset="-122"/>
              <a:ea typeface="黑体" panose="02010609060101010101" charset="-122"/>
              <a:cs typeface="黑体" panose="02010609060101010101" charset="-122"/>
            </a:endParaRPr>
          </a:p>
          <a:p>
            <a:pPr lvl="0" indent="508000">
              <a:lnSpc>
                <a:spcPct val="150000"/>
              </a:lnSpc>
              <a:extLst>
                <a:ext uri="{35155182-B16C-46BC-9424-99874614C6A1}">
                  <wpsdc:indentchars xmlns:wpsdc="http://www.wps.cn/officeDocument/2017/drawingmlCustomData" val="200" checksum="282533468"/>
                </a:ext>
              </a:extLst>
            </a:pPr>
            <a:r>
              <a:rPr lang="zh-CN" altLang="en-US" sz="2000" b="1" dirty="0" smtClean="0">
                <a:latin typeface="黑体" panose="02010609060101010101" charset="-122"/>
                <a:ea typeface="黑体" panose="02010609060101010101" charset="-122"/>
                <a:cs typeface="黑体" panose="02010609060101010101" charset="-122"/>
              </a:rPr>
              <a:t>   </a:t>
            </a:r>
            <a:r>
              <a:rPr lang="en-US" altLang="zh-CN" sz="2000" b="1" dirty="0" smtClean="0">
                <a:latin typeface="黑体" panose="02010609060101010101" charset="-122"/>
                <a:ea typeface="黑体" panose="02010609060101010101" charset="-122"/>
                <a:cs typeface="黑体" panose="02010609060101010101" charset="-122"/>
              </a:rPr>
              <a:t> </a:t>
            </a:r>
            <a:r>
              <a:rPr lang="zh-CN" altLang="en-US" sz="2400" b="1" dirty="0" smtClean="0">
                <a:latin typeface="黑体" panose="02010609060101010101" charset="-122"/>
                <a:ea typeface="黑体" panose="02010609060101010101" charset="-122"/>
                <a:cs typeface="黑体" panose="02010609060101010101" charset="-122"/>
              </a:rPr>
              <a:t>实现</a:t>
            </a:r>
            <a:r>
              <a:rPr lang="zh-CN" altLang="en-US" sz="2400" b="1" dirty="0">
                <a:latin typeface="黑体" panose="02010609060101010101" charset="-122"/>
                <a:ea typeface="黑体" panose="02010609060101010101" charset="-122"/>
                <a:cs typeface="黑体" panose="02010609060101010101" charset="-122"/>
              </a:rPr>
              <a:t>社会主义现代化强国“两步走”战略的具体安排</a:t>
            </a:r>
            <a:endParaRPr lang="zh-CN" altLang="en-US" sz="2400" b="1" dirty="0">
              <a:latin typeface="黑体" panose="02010609060101010101" charset="-122"/>
              <a:ea typeface="黑体" panose="02010609060101010101" charset="-122"/>
              <a:cs typeface="黑体" panose="02010609060101010101" charset="-122"/>
            </a:endParaRPr>
          </a:p>
          <a:p>
            <a:pPr indent="508000" fontAlgn="auto">
              <a:lnSpc>
                <a:spcPct val="150000"/>
              </a:lnSpc>
            </a:pPr>
            <a:endParaRPr lang="en-US" altLang="zh-CN" sz="2400" dirty="0" smtClean="0">
              <a:latin typeface="黑体" panose="02010609060101010101" charset="-122"/>
              <a:ea typeface="黑体" panose="02010609060101010101" charset="-122"/>
              <a:cs typeface="黑体" panose="02010609060101010101" charset="-122"/>
            </a:endParaRPr>
          </a:p>
          <a:p>
            <a:pPr indent="508000" fontAlgn="auto">
              <a:lnSpc>
                <a:spcPct val="150000"/>
              </a:lnSpc>
            </a:pPr>
            <a:r>
              <a:rPr lang="zh-CN" altLang="en-US" sz="2400" b="1" dirty="0" smtClean="0">
                <a:latin typeface="黑体" panose="02010609060101010101" charset="-122"/>
                <a:ea typeface="黑体" panose="02010609060101010101" charset="-122"/>
                <a:cs typeface="黑体" panose="02010609060101010101" charset="-122"/>
              </a:rPr>
              <a:t>   </a:t>
            </a:r>
            <a:r>
              <a:rPr lang="en-US" altLang="zh-CN" sz="2400" b="1" dirty="0" smtClean="0">
                <a:latin typeface="黑体" panose="02010609060101010101" charset="-122"/>
                <a:ea typeface="黑体" panose="02010609060101010101" charset="-122"/>
                <a:cs typeface="黑体" panose="02010609060101010101" charset="-122"/>
              </a:rPr>
              <a:t> </a:t>
            </a:r>
            <a:r>
              <a:rPr lang="zh-CN" altLang="en-US" sz="2400" b="1" dirty="0" smtClean="0">
                <a:latin typeface="黑体" panose="02010609060101010101" charset="-122"/>
                <a:ea typeface="黑体" panose="02010609060101010101" charset="-122"/>
                <a:cs typeface="黑体" panose="02010609060101010101" charset="-122"/>
              </a:rPr>
              <a:t>社会主义</a:t>
            </a:r>
            <a:r>
              <a:rPr lang="zh-CN" altLang="en-US" sz="2400" b="1" dirty="0">
                <a:latin typeface="黑体" panose="02010609060101010101" charset="-122"/>
                <a:ea typeface="黑体" panose="02010609060101010101" charset="-122"/>
                <a:cs typeface="黑体" panose="02010609060101010101" charset="-122"/>
              </a:rPr>
              <a:t>现代化强国建设的战略</a:t>
            </a:r>
            <a:r>
              <a:rPr lang="zh-CN" altLang="en-US" sz="2400" b="1" dirty="0" smtClean="0">
                <a:latin typeface="黑体" panose="02010609060101010101" charset="-122"/>
                <a:ea typeface="黑体" panose="02010609060101010101" charset="-122"/>
                <a:cs typeface="黑体" panose="02010609060101010101" charset="-122"/>
              </a:rPr>
              <a:t>安排的现实意义</a:t>
            </a:r>
            <a:endParaRPr lang="en-US" altLang="zh-CN" sz="2400" b="1" dirty="0">
              <a:latin typeface="黑体" panose="02010609060101010101" charset="-122"/>
              <a:ea typeface="黑体" panose="02010609060101010101" charset="-122"/>
              <a:cs typeface="黑体" panose="02010609060101010101" charset="-122"/>
            </a:endParaRPr>
          </a:p>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黑体" panose="02010609060101010101" charset="-122"/>
                <a:ea typeface="黑体" panose="02010609060101010101" charset="-122"/>
                <a:cs typeface="黑体" panose="02010609060101010101" charset="-122"/>
              </a:rPr>
              <a:t>      </a:t>
            </a:r>
            <a:endParaRPr lang="en-US" altLang="zh-CN" sz="2000" dirty="0">
              <a:latin typeface="黑体" panose="02010609060101010101" charset="-122"/>
              <a:ea typeface="黑体" panose="02010609060101010101" charset="-122"/>
              <a:cs typeface="黑体" panose="02010609060101010101" charset="-122"/>
            </a:endParaRPr>
          </a:p>
        </p:txBody>
      </p:sp>
      <p:sp>
        <p:nvSpPr>
          <p:cNvPr id="4" name="流程图: 决策 3"/>
          <p:cNvSpPr/>
          <p:nvPr/>
        </p:nvSpPr>
        <p:spPr>
          <a:xfrm>
            <a:off x="1097035" y="2140107"/>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5" name="流程图: 决策 4"/>
          <p:cNvSpPr/>
          <p:nvPr/>
        </p:nvSpPr>
        <p:spPr>
          <a:xfrm>
            <a:off x="1097280" y="3169132"/>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 name="流程图: 决策 1"/>
          <p:cNvSpPr/>
          <p:nvPr/>
        </p:nvSpPr>
        <p:spPr>
          <a:xfrm>
            <a:off x="1096987" y="4199158"/>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8" presetClass="entr" presetSubtype="0" accel="5000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7"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28" dur="1000" fill="hold"/>
                                        <p:tgtEl>
                                          <p:spTgt spid="11"/>
                                        </p:tgtEl>
                                        <p:attrNameLst>
                                          <p:attrName>ppt_y</p:attrName>
                                        </p:attrNameLst>
                                      </p:cBhvr>
                                      <p:tavLst>
                                        <p:tav tm="0">
                                          <p:val>
                                            <p:strVal val="#ppt_y"/>
                                          </p:val>
                                        </p:tav>
                                        <p:tav tm="100000">
                                          <p:val>
                                            <p:strVal val="#ppt_y"/>
                                          </p:val>
                                        </p:tav>
                                      </p:tavLst>
                                    </p:anim>
                                    <p:animEffect transition="in" filter="fade">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752600" y="351155"/>
            <a:ext cx="8825865" cy="508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917" tIns="60958" rIns="121917" bIns="6095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b="1" dirty="0" smtClean="0">
                <a:solidFill>
                  <a:schemeClr val="bg1"/>
                </a:solidFill>
                <a:latin typeface="黑体" panose="02010609060101010101" charset="-122"/>
                <a:ea typeface="黑体" panose="02010609060101010101" charset="-122"/>
                <a:cs typeface="黑体" panose="02010609060101010101" charset="-122"/>
              </a:rPr>
              <a:t>1</a:t>
            </a:r>
            <a:r>
              <a:rPr lang="zh-CN" altLang="en-US" b="1" dirty="0" smtClean="0">
                <a:solidFill>
                  <a:schemeClr val="bg1"/>
                </a:solidFill>
                <a:latin typeface="黑体" panose="02010609060101010101" charset="-122"/>
                <a:ea typeface="黑体" panose="02010609060101010101" charset="-122"/>
                <a:cs typeface="黑体" panose="02010609060101010101" charset="-122"/>
              </a:rPr>
              <a:t>、开启全面建设社会主义现代化强国的新征程</a:t>
            </a:r>
            <a:endParaRPr lang="zh-CN" altLang="en-US" b="1" dirty="0" smtClean="0">
              <a:solidFill>
                <a:schemeClr val="bg1"/>
              </a:solidFill>
              <a:latin typeface="黑体" panose="02010609060101010101" charset="-122"/>
              <a:ea typeface="黑体" panose="02010609060101010101" charset="-122"/>
              <a:cs typeface="黑体" panose="02010609060101010101" charset="-122"/>
            </a:endParaRPr>
          </a:p>
          <a:p>
            <a:pPr>
              <a:buFont typeface="Arial" panose="020B0604020202020204" pitchFamily="34" charset="0"/>
              <a:buNone/>
            </a:pPr>
            <a:endParaRPr lang="zh-CN" altLang="en-US" b="1" dirty="0" smtClean="0">
              <a:latin typeface="黑体" panose="02010609060101010101" charset="-122"/>
              <a:ea typeface="黑体" panose="02010609060101010101" charset="-122"/>
              <a:cs typeface="黑体" panose="02010609060101010101" charset="-122"/>
            </a:endParaRPr>
          </a:p>
          <a:p>
            <a:pPr>
              <a:buFontTx/>
              <a:buNone/>
            </a:pPr>
            <a:endParaRPr lang="zh-CN" altLang="en-US" b="1" dirty="0" smtClean="0">
              <a:latin typeface="黑体" panose="02010609060101010101" charset="-122"/>
              <a:ea typeface="黑体" panose="02010609060101010101" charset="-122"/>
              <a:cs typeface="黑体" panose="02010609060101010101" charset="-122"/>
            </a:endParaRPr>
          </a:p>
        </p:txBody>
      </p:sp>
      <p:sp useBgFill="1">
        <p:nvSpPr>
          <p:cNvPr id="3" name="Text Box 2"/>
          <p:cNvSpPr txBox="1">
            <a:spLocks noChangeArrowheads="1"/>
          </p:cNvSpPr>
          <p:nvPr/>
        </p:nvSpPr>
        <p:spPr bwMode="auto">
          <a:xfrm>
            <a:off x="565067" y="1830511"/>
            <a:ext cx="10752667" cy="563245"/>
          </a:xfrm>
          <a:prstGeom prst="rect">
            <a:avLst/>
          </a:prstGeom>
          <a:ln w="38100">
            <a:solidFill>
              <a:srgbClr val="808080"/>
            </a:solidFill>
            <a:miter lim="800000"/>
          </a:ln>
          <a:effectLst>
            <a:outerShdw blurRad="76200" dist="12700" dir="2700000" sy="-23000" kx="-800400" algn="bl" rotWithShape="0">
              <a:prstClr val="black">
                <a:alpha val="20000"/>
              </a:prstClr>
            </a:outerShdw>
          </a:effectLst>
        </p:spPr>
        <p:txBody>
          <a:bodyPr lIns="121917" tIns="60958" rIns="121917" bIns="60958">
            <a:spAutoFit/>
          </a:bodyPr>
          <a:lstStyle/>
          <a:p>
            <a:pPr algn="ctr" eaLnBrk="0" hangingPunct="0">
              <a:lnSpc>
                <a:spcPct val="120000"/>
              </a:lnSpc>
              <a:spcBef>
                <a:spcPct val="20000"/>
              </a:spcBef>
              <a:buSzPct val="80000"/>
              <a:defRPr/>
            </a:pPr>
            <a:r>
              <a:rPr lang="en-US" altLang="zh-CN"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1987</a:t>
            </a:r>
            <a:r>
              <a:rPr lang="zh-CN" altLang="en-US"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年</a:t>
            </a:r>
            <a:r>
              <a:rPr lang="en-US" altLang="zh-CN"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10</a:t>
            </a:r>
            <a:r>
              <a:rPr lang="zh-CN" altLang="en-US"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月，党的十三大确立了邓小平“三步走”的发展战略构想。</a:t>
            </a:r>
            <a:r>
              <a:rPr lang="zh-CN" altLang="en-US" sz="2400" kern="0" dirty="0">
                <a:solidFill>
                  <a:srgbClr val="111111"/>
                </a:solidFill>
                <a:latin typeface="黑体" panose="02010609060101010101" charset="-122"/>
                <a:ea typeface="黑体" panose="02010609060101010101" charset="-122"/>
                <a:cs typeface="黑体" panose="02010609060101010101" charset="-122"/>
              </a:rPr>
              <a:t> </a:t>
            </a:r>
            <a:endParaRPr lang="zh-CN" altLang="en-US"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endParaRPr>
          </a:p>
        </p:txBody>
      </p:sp>
      <p:grpSp>
        <p:nvGrpSpPr>
          <p:cNvPr id="4" name="Group 18"/>
          <p:cNvGrpSpPr/>
          <p:nvPr/>
        </p:nvGrpSpPr>
        <p:grpSpPr bwMode="auto">
          <a:xfrm>
            <a:off x="1356359" y="2438400"/>
            <a:ext cx="9222106" cy="3449955"/>
            <a:chOff x="607" y="1933"/>
            <a:chExt cx="3951" cy="2173"/>
          </a:xfrm>
        </p:grpSpPr>
        <p:grpSp>
          <p:nvGrpSpPr>
            <p:cNvPr id="5" name="Group 4"/>
            <p:cNvGrpSpPr/>
            <p:nvPr/>
          </p:nvGrpSpPr>
          <p:grpSpPr bwMode="auto">
            <a:xfrm>
              <a:off x="607" y="1948"/>
              <a:ext cx="1593" cy="503"/>
              <a:chOff x="-107232" y="0"/>
              <a:chExt cx="1783632" cy="798820"/>
            </a:xfrm>
          </p:grpSpPr>
          <p:pic>
            <p:nvPicPr>
              <p:cNvPr id="15" name="Pentagon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676400"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107232" y="36195"/>
                <a:ext cx="1551506" cy="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1</a:t>
                </a:r>
                <a:endParaRPr lang="en-US" altLang="zh-CN">
                  <a:solidFill>
                    <a:srgbClr val="000000"/>
                  </a:solidFill>
                  <a:latin typeface="黑体" panose="02010609060101010101" charset="-122"/>
                  <a:ea typeface="黑体" panose="02010609060101010101" charset="-122"/>
                </a:endParaRPr>
              </a:p>
            </p:txBody>
          </p:sp>
        </p:grpSp>
        <p:grpSp>
          <p:nvGrpSpPr>
            <p:cNvPr id="6" name="Group 7"/>
            <p:cNvGrpSpPr/>
            <p:nvPr/>
          </p:nvGrpSpPr>
          <p:grpSpPr bwMode="auto">
            <a:xfrm>
              <a:off x="1927" y="1940"/>
              <a:ext cx="1452" cy="503"/>
              <a:chOff x="0" y="0"/>
              <a:chExt cx="1743456" cy="798576"/>
            </a:xfrm>
          </p:grpSpPr>
          <p:pic>
            <p:nvPicPr>
              <p:cNvPr id="13" name="Chevron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408679"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2</a:t>
                </a:r>
                <a:endParaRPr lang="en-US" altLang="zh-CN">
                  <a:solidFill>
                    <a:srgbClr val="000000"/>
                  </a:solidFill>
                  <a:latin typeface="黑体" panose="02010609060101010101" charset="-122"/>
                  <a:ea typeface="黑体" panose="02010609060101010101" charset="-122"/>
                </a:endParaRPr>
              </a:p>
            </p:txBody>
          </p:sp>
        </p:grpSp>
        <p:grpSp>
          <p:nvGrpSpPr>
            <p:cNvPr id="7" name="Group 10"/>
            <p:cNvGrpSpPr/>
            <p:nvPr/>
          </p:nvGrpSpPr>
          <p:grpSpPr bwMode="auto">
            <a:xfrm>
              <a:off x="3152" y="1933"/>
              <a:ext cx="1406" cy="503"/>
              <a:chOff x="0" y="0"/>
              <a:chExt cx="1743456" cy="798576"/>
            </a:xfrm>
          </p:grpSpPr>
          <p:pic>
            <p:nvPicPr>
              <p:cNvPr id="11" name="Chevron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410057"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3</a:t>
                </a:r>
                <a:endParaRPr lang="en-US" altLang="zh-CN">
                  <a:solidFill>
                    <a:srgbClr val="000000"/>
                  </a:solidFill>
                  <a:latin typeface="黑体" panose="02010609060101010101" charset="-122"/>
                  <a:ea typeface="黑体" panose="02010609060101010101" charset="-122"/>
                </a:endParaRPr>
              </a:p>
            </p:txBody>
          </p:sp>
        </p:grpSp>
        <p:sp>
          <p:nvSpPr>
            <p:cNvPr id="8" name="Rectangle 36"/>
            <p:cNvSpPr>
              <a:spLocks noChangeArrowheads="1"/>
            </p:cNvSpPr>
            <p:nvPr/>
          </p:nvSpPr>
          <p:spPr bwMode="auto">
            <a:xfrm>
              <a:off x="725" y="2478"/>
              <a:ext cx="1130" cy="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068705" eaLnBrk="0" hangingPunct="0">
                <a:spcBef>
                  <a:spcPct val="20000"/>
                </a:spcBef>
                <a:buFontTx/>
                <a:buChar char="•"/>
              </a:pPr>
              <a:r>
                <a:rPr lang="zh-CN" altLang="en-US" sz="2700" dirty="0">
                  <a:solidFill>
                    <a:schemeClr val="bg1"/>
                  </a:solidFill>
                  <a:latin typeface="黑体" panose="02010609060101010101" charset="-122"/>
                  <a:ea typeface="黑体" panose="02010609060101010101" charset="-122"/>
                  <a:cs typeface="黑体" panose="02010609060101010101" charset="-122"/>
                </a:rPr>
                <a:t>从</a:t>
              </a:r>
              <a:r>
                <a:rPr lang="zh-CN" altLang="en-US" sz="2700" noProof="1">
                  <a:solidFill>
                    <a:schemeClr val="bg1"/>
                  </a:solidFill>
                  <a:latin typeface="黑体" panose="02010609060101010101" charset="-122"/>
                  <a:ea typeface="黑体" panose="02010609060101010101" charset="-122"/>
                  <a:cs typeface="黑体" panose="02010609060101010101" charset="-122"/>
                </a:rPr>
                <a:t>1981</a:t>
              </a:r>
              <a:r>
                <a:rPr lang="zh-CN" altLang="en-US" sz="2700" dirty="0">
                  <a:solidFill>
                    <a:schemeClr val="bg1"/>
                  </a:solidFill>
                  <a:latin typeface="黑体" panose="02010609060101010101" charset="-122"/>
                  <a:ea typeface="黑体" panose="02010609060101010101" charset="-122"/>
                  <a:cs typeface="黑体" panose="02010609060101010101" charset="-122"/>
                </a:rPr>
                <a:t>到</a:t>
              </a:r>
              <a:r>
                <a:rPr lang="zh-CN" altLang="en-US" sz="2700" noProof="1">
                  <a:solidFill>
                    <a:schemeClr val="bg1"/>
                  </a:solidFill>
                  <a:latin typeface="黑体" panose="02010609060101010101" charset="-122"/>
                  <a:ea typeface="黑体" panose="02010609060101010101" charset="-122"/>
                  <a:cs typeface="黑体" panose="02010609060101010101" charset="-122"/>
                </a:rPr>
                <a:t>1990</a:t>
              </a:r>
              <a:r>
                <a:rPr lang="zh-CN" altLang="en-US" sz="2700" dirty="0">
                  <a:solidFill>
                    <a:schemeClr val="bg1"/>
                  </a:solidFill>
                  <a:latin typeface="黑体" panose="02010609060101010101" charset="-122"/>
                  <a:ea typeface="黑体" panose="02010609060101010101" charset="-122"/>
                  <a:cs typeface="黑体" panose="02010609060101010101" charset="-122"/>
                </a:rPr>
                <a:t>年实现国民生产总值比</a:t>
              </a:r>
              <a:r>
                <a:rPr lang="zh-CN" altLang="en-US" sz="2700" noProof="1">
                  <a:solidFill>
                    <a:schemeClr val="bg1"/>
                  </a:solidFill>
                  <a:latin typeface="黑体" panose="02010609060101010101" charset="-122"/>
                  <a:ea typeface="黑体" panose="02010609060101010101" charset="-122"/>
                  <a:cs typeface="黑体" panose="02010609060101010101" charset="-122"/>
                </a:rPr>
                <a:t>1980</a:t>
              </a:r>
              <a:r>
                <a:rPr lang="zh-CN" altLang="en-US" sz="2700" dirty="0">
                  <a:solidFill>
                    <a:schemeClr val="bg1"/>
                  </a:solidFill>
                  <a:latin typeface="黑体" panose="02010609060101010101" charset="-122"/>
                  <a:ea typeface="黑体" panose="02010609060101010101" charset="-122"/>
                  <a:cs typeface="黑体" panose="02010609060101010101" charset="-122"/>
                </a:rPr>
                <a:t>年翻一番，解决人民的温饱问题。</a:t>
              </a:r>
              <a:endParaRPr lang="zh-CN" altLang="en-US" sz="2700" noProof="1" dirty="0">
                <a:solidFill>
                  <a:schemeClr val="bg1"/>
                </a:solidFill>
                <a:latin typeface="黑体" panose="02010609060101010101" charset="-122"/>
                <a:ea typeface="黑体" panose="02010609060101010101" charset="-122"/>
                <a:cs typeface="黑体" panose="02010609060101010101" charset="-122"/>
              </a:endParaRPr>
            </a:p>
          </p:txBody>
        </p:sp>
        <p:sp>
          <p:nvSpPr>
            <p:cNvPr id="9" name="Rectangle 39"/>
            <p:cNvSpPr>
              <a:spLocks noChangeArrowheads="1"/>
            </p:cNvSpPr>
            <p:nvPr/>
          </p:nvSpPr>
          <p:spPr bwMode="auto">
            <a:xfrm>
              <a:off x="1990" y="2478"/>
              <a:ext cx="1134" cy="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068705" eaLnBrk="0" hangingPunct="0">
                <a:spcBef>
                  <a:spcPct val="20000"/>
                </a:spcBef>
                <a:buFontTx/>
                <a:buChar char="•"/>
              </a:pPr>
              <a:r>
                <a:rPr lang="zh-CN" altLang="en-US" sz="2700" dirty="0">
                  <a:solidFill>
                    <a:schemeClr val="bg1"/>
                  </a:solidFill>
                  <a:latin typeface="黑体" panose="02010609060101010101" charset="-122"/>
                  <a:ea typeface="黑体" panose="02010609060101010101" charset="-122"/>
                  <a:cs typeface="黑体" panose="02010609060101010101" charset="-122"/>
                </a:rPr>
                <a:t>从</a:t>
              </a:r>
              <a:r>
                <a:rPr lang="zh-CN" altLang="en-US" sz="2700" noProof="1">
                  <a:solidFill>
                    <a:schemeClr val="bg1"/>
                  </a:solidFill>
                  <a:latin typeface="黑体" panose="02010609060101010101" charset="-122"/>
                  <a:ea typeface="黑体" panose="02010609060101010101" charset="-122"/>
                  <a:cs typeface="黑体" panose="02010609060101010101" charset="-122"/>
                </a:rPr>
                <a:t>1991</a:t>
              </a:r>
              <a:r>
                <a:rPr lang="zh-CN" altLang="en-US" sz="2700" dirty="0">
                  <a:solidFill>
                    <a:schemeClr val="bg1"/>
                  </a:solidFill>
                  <a:latin typeface="黑体" panose="02010609060101010101" charset="-122"/>
                  <a:ea typeface="黑体" panose="02010609060101010101" charset="-122"/>
                  <a:cs typeface="黑体" panose="02010609060101010101" charset="-122"/>
                </a:rPr>
                <a:t>年到</a:t>
              </a:r>
              <a:r>
                <a:rPr lang="zh-CN" altLang="en-US" sz="2700" noProof="1">
                  <a:solidFill>
                    <a:schemeClr val="bg1"/>
                  </a:solidFill>
                  <a:latin typeface="黑体" panose="02010609060101010101" charset="-122"/>
                  <a:ea typeface="黑体" panose="02010609060101010101" charset="-122"/>
                  <a:cs typeface="黑体" panose="02010609060101010101" charset="-122"/>
                </a:rPr>
                <a:t>20</a:t>
              </a:r>
              <a:r>
                <a:rPr lang="zh-CN" altLang="en-US" sz="2700" dirty="0">
                  <a:solidFill>
                    <a:schemeClr val="bg1"/>
                  </a:solidFill>
                  <a:latin typeface="黑体" panose="02010609060101010101" charset="-122"/>
                  <a:ea typeface="黑体" panose="02010609060101010101" charset="-122"/>
                  <a:cs typeface="黑体" panose="02010609060101010101" charset="-122"/>
                </a:rPr>
                <a:t>世纪末，使国民生产总值再翻一番，达到小康水平。</a:t>
              </a:r>
              <a:endParaRPr lang="zh-CN" altLang="en-US" sz="2700" noProof="1" dirty="0">
                <a:solidFill>
                  <a:schemeClr val="bg1"/>
                </a:solidFill>
                <a:latin typeface="黑体" panose="02010609060101010101" charset="-122"/>
                <a:ea typeface="黑体" panose="02010609060101010101" charset="-122"/>
                <a:cs typeface="黑体" panose="02010609060101010101" charset="-122"/>
              </a:endParaRPr>
            </a:p>
          </p:txBody>
        </p:sp>
        <p:sp>
          <p:nvSpPr>
            <p:cNvPr id="10" name="Rectangle 42"/>
            <p:cNvSpPr>
              <a:spLocks noChangeArrowheads="1"/>
            </p:cNvSpPr>
            <p:nvPr/>
          </p:nvSpPr>
          <p:spPr bwMode="auto">
            <a:xfrm>
              <a:off x="3282" y="2478"/>
              <a:ext cx="1155" cy="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068705" eaLnBrk="0" hangingPunct="0">
                <a:spcBef>
                  <a:spcPct val="20000"/>
                </a:spcBef>
                <a:buFontTx/>
                <a:buChar char="•"/>
              </a:pPr>
              <a:r>
                <a:rPr lang="zh-CN" altLang="en-US" sz="2700" dirty="0">
                  <a:solidFill>
                    <a:schemeClr val="bg1"/>
                  </a:solidFill>
                  <a:latin typeface="黑体" panose="02010609060101010101" charset="-122"/>
                  <a:ea typeface="黑体" panose="02010609060101010101" charset="-122"/>
                  <a:cs typeface="黑体" panose="02010609060101010101" charset="-122"/>
                </a:rPr>
                <a:t>到</a:t>
              </a:r>
              <a:r>
                <a:rPr lang="zh-CN" altLang="en-US" sz="2700" noProof="1">
                  <a:solidFill>
                    <a:schemeClr val="bg1"/>
                  </a:solidFill>
                  <a:latin typeface="黑体" panose="02010609060101010101" charset="-122"/>
                  <a:ea typeface="黑体" panose="02010609060101010101" charset="-122"/>
                  <a:cs typeface="黑体" panose="02010609060101010101" charset="-122"/>
                </a:rPr>
                <a:t>21</a:t>
              </a:r>
              <a:r>
                <a:rPr lang="zh-CN" altLang="en-US" sz="2700" dirty="0">
                  <a:solidFill>
                    <a:schemeClr val="bg1"/>
                  </a:solidFill>
                  <a:latin typeface="黑体" panose="02010609060101010101" charset="-122"/>
                  <a:ea typeface="黑体" panose="02010609060101010101" charset="-122"/>
                  <a:cs typeface="黑体" panose="02010609060101010101" charset="-122"/>
                </a:rPr>
                <a:t>世纪中叶，国民生产总值再翻两番，达到中等发达国家水平，基本实现现代化。</a:t>
              </a:r>
              <a:endParaRPr lang="zh-CN" altLang="en-US" sz="2700" noProof="1" dirty="0">
                <a:solidFill>
                  <a:schemeClr val="bg1"/>
                </a:solidFill>
                <a:latin typeface="黑体" panose="02010609060101010101" charset="-122"/>
                <a:ea typeface="黑体" panose="02010609060101010101" charset="-122"/>
                <a:cs typeface="黑体" panose="02010609060101010101" charset="-122"/>
              </a:endParaRPr>
            </a:p>
          </p:txBody>
        </p:sp>
      </p:grpSp>
      <p:sp>
        <p:nvSpPr>
          <p:cNvPr id="17" name="文本框 16"/>
          <p:cNvSpPr txBox="1"/>
          <p:nvPr/>
        </p:nvSpPr>
        <p:spPr>
          <a:xfrm>
            <a:off x="565150" y="1145540"/>
            <a:ext cx="10838815" cy="398780"/>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wrap="square" rtlCol="0" anchor="t">
            <a:spAutoFit/>
          </a:bodyPr>
          <a:p>
            <a:r>
              <a:rPr lang="en-US" altLang="zh-CN" sz="2000">
                <a:latin typeface="黑体" panose="02010609060101010101" charset="-122"/>
                <a:ea typeface="黑体" panose="02010609060101010101" charset="-122"/>
              </a:rPr>
              <a:t>   </a:t>
            </a:r>
            <a:r>
              <a:rPr lang="zh-CN" altLang="en-US" sz="2000">
                <a:latin typeface="黑体" panose="02010609060101010101" charset="-122"/>
                <a:ea typeface="黑体" panose="02010609060101010101" charset="-122"/>
              </a:rPr>
              <a:t>制定、调整和实施战略规划，是中国共产党带领人民建设社会主义始终坚持的领导方法。</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3" grpId="0" bldLvl="0" animBg="1"/>
      <p:bldP spid="1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56693" y="315060"/>
            <a:ext cx="3710517" cy="647700"/>
          </a:xfrm>
          <a:prstGeom prst="rect">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lIns="121917" tIns="60958" rIns="121917" bIns="60958"/>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0" hangingPunct="0">
              <a:buFontTx/>
              <a:buNone/>
              <a:defRPr/>
            </a:pPr>
            <a:r>
              <a:rPr lang="zh-CN" altLang="en-US" sz="3700" kern="0" dirty="0">
                <a:solidFill>
                  <a:schemeClr val="bg1"/>
                </a:solidFill>
                <a:latin typeface="黑体" panose="02010609060101010101" charset="-122"/>
                <a:ea typeface="黑体" panose="02010609060101010101" charset="-122"/>
                <a:cs typeface="黑体" panose="02010609060101010101" charset="-122"/>
              </a:rPr>
              <a:t>“新三步”战略</a:t>
            </a:r>
            <a:endParaRPr lang="zh-CN" altLang="en-US" sz="3700" kern="0" dirty="0">
              <a:solidFill>
                <a:schemeClr val="bg1"/>
              </a:solidFill>
              <a:latin typeface="黑体" panose="02010609060101010101" charset="-122"/>
              <a:ea typeface="黑体" panose="02010609060101010101" charset="-122"/>
              <a:cs typeface="黑体" panose="02010609060101010101" charset="-122"/>
            </a:endParaRPr>
          </a:p>
        </p:txBody>
      </p:sp>
      <p:sp useBgFill="1">
        <p:nvSpPr>
          <p:cNvPr id="3" name="Text Box 4"/>
          <p:cNvSpPr txBox="1">
            <a:spLocks noChangeArrowheads="1"/>
          </p:cNvSpPr>
          <p:nvPr/>
        </p:nvSpPr>
        <p:spPr bwMode="auto">
          <a:xfrm>
            <a:off x="331840" y="1198795"/>
            <a:ext cx="11525251" cy="859155"/>
          </a:xfrm>
          <a:prstGeom prst="rect">
            <a:avLst/>
          </a:prstGeom>
          <a:ln w="38100">
            <a:solidFill>
              <a:srgbClr val="C00000"/>
            </a:solidFill>
            <a:miter lim="800000"/>
          </a:ln>
          <a:effectLst>
            <a:outerShdw blurRad="76200" dist="12700" dir="2700000" sy="-23000" kx="-800400" algn="bl" rotWithShape="0">
              <a:prstClr val="black">
                <a:alpha val="20000"/>
              </a:prstClr>
            </a:outerShdw>
          </a:effectLst>
        </p:spPr>
        <p:txBody>
          <a:bodyPr lIns="121917" tIns="60958" rIns="121917" bIns="60958">
            <a:spAutoFit/>
          </a:bodyPr>
          <a:lstStyle/>
          <a:p>
            <a:pPr eaLnBrk="0" hangingPunct="0">
              <a:spcBef>
                <a:spcPct val="20000"/>
              </a:spcBef>
              <a:buSzPct val="80000"/>
              <a:defRPr/>
            </a:pPr>
            <a:r>
              <a:rPr lang="en-US" altLang="zh-CN" sz="2400" dirty="0">
                <a:solidFill>
                  <a:srgbClr val="000000"/>
                </a:solidFill>
                <a:latin typeface="黑体" panose="02010609060101010101" charset="-122"/>
                <a:ea typeface="黑体" panose="02010609060101010101" charset="-122"/>
                <a:cs typeface="黑体" panose="02010609060101010101" charset="-122"/>
              </a:rPr>
              <a:t>1997</a:t>
            </a:r>
            <a:r>
              <a:rPr lang="zh-CN" altLang="en-US" sz="2400" dirty="0">
                <a:solidFill>
                  <a:srgbClr val="000000"/>
                </a:solidFill>
                <a:latin typeface="黑体" panose="02010609060101010101" charset="-122"/>
                <a:ea typeface="黑体" panose="02010609060101010101" charset="-122"/>
                <a:cs typeface="黑体" panose="02010609060101010101" charset="-122"/>
              </a:rPr>
              <a:t>年</a:t>
            </a:r>
            <a:r>
              <a:rPr lang="en-US" altLang="zh-CN" sz="2400" dirty="0">
                <a:solidFill>
                  <a:srgbClr val="000000"/>
                </a:solidFill>
                <a:latin typeface="黑体" panose="02010609060101010101" charset="-122"/>
                <a:ea typeface="黑体" panose="02010609060101010101" charset="-122"/>
                <a:cs typeface="黑体" panose="02010609060101010101" charset="-122"/>
              </a:rPr>
              <a:t>9</a:t>
            </a:r>
            <a:r>
              <a:rPr lang="zh-CN" altLang="en-US" sz="2400" dirty="0">
                <a:solidFill>
                  <a:srgbClr val="000000"/>
                </a:solidFill>
                <a:latin typeface="黑体" panose="02010609060101010101" charset="-122"/>
                <a:ea typeface="黑体" panose="02010609060101010101" charset="-122"/>
                <a:cs typeface="黑体" panose="02010609060101010101" charset="-122"/>
              </a:rPr>
              <a:t>月</a:t>
            </a:r>
            <a:r>
              <a:rPr lang="zh-CN" altLang="en-US"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党的十五大把“三步走”战略的第三步进一步具体化，提出了</a:t>
            </a:r>
            <a:r>
              <a:rPr lang="zh-CN" altLang="en-US" sz="2400" kern="0" dirty="0">
                <a:solidFill>
                  <a:srgbClr val="C00000"/>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三个阶段性目标</a:t>
            </a:r>
            <a:r>
              <a:rPr lang="zh-CN" altLang="en-US" sz="2400" kern="0" dirty="0">
                <a:solidFill>
                  <a:srgbClr val="111111"/>
                </a:solidFill>
                <a:effectLst>
                  <a:outerShdw blurRad="38100" dist="38100" dir="2700000" algn="tl">
                    <a:srgbClr val="C0C0C0"/>
                  </a:outerShdw>
                </a:effectLst>
                <a:latin typeface="黑体" panose="02010609060101010101" charset="-122"/>
                <a:ea typeface="黑体" panose="02010609060101010101" charset="-122"/>
                <a:cs typeface="黑体" panose="02010609060101010101" charset="-122"/>
              </a:rPr>
              <a:t>。</a:t>
            </a:r>
            <a:r>
              <a:rPr lang="zh-CN" altLang="en-US" sz="2400" dirty="0">
                <a:solidFill>
                  <a:srgbClr val="000000"/>
                </a:solidFill>
                <a:latin typeface="黑体" panose="02010609060101010101" charset="-122"/>
                <a:ea typeface="黑体" panose="02010609060101010101" charset="-122"/>
                <a:cs typeface="黑体" panose="02010609060101010101" charset="-122"/>
              </a:rPr>
              <a:t>（前两步已完成，细化第三步）</a:t>
            </a:r>
            <a:endParaRPr lang="zh-CN" altLang="en-US" sz="2400" kern="0" dirty="0">
              <a:solidFill>
                <a:srgbClr val="000000"/>
              </a:solidFill>
              <a:latin typeface="黑体" panose="02010609060101010101" charset="-122"/>
              <a:ea typeface="黑体" panose="02010609060101010101" charset="-122"/>
              <a:cs typeface="黑体" panose="02010609060101010101" charset="-122"/>
            </a:endParaRPr>
          </a:p>
        </p:txBody>
      </p:sp>
      <p:grpSp>
        <p:nvGrpSpPr>
          <p:cNvPr id="4" name="Group 28"/>
          <p:cNvGrpSpPr/>
          <p:nvPr/>
        </p:nvGrpSpPr>
        <p:grpSpPr bwMode="auto">
          <a:xfrm>
            <a:off x="629921" y="2057912"/>
            <a:ext cx="11474449" cy="4541878"/>
            <a:chOff x="653" y="956"/>
            <a:chExt cx="5421" cy="2862"/>
          </a:xfrm>
        </p:grpSpPr>
        <p:grpSp>
          <p:nvGrpSpPr>
            <p:cNvPr id="5" name="Group 4"/>
            <p:cNvGrpSpPr/>
            <p:nvPr/>
          </p:nvGrpSpPr>
          <p:grpSpPr bwMode="auto">
            <a:xfrm>
              <a:off x="653" y="1267"/>
              <a:ext cx="1365" cy="503"/>
              <a:chOff x="147819" y="32184"/>
              <a:chExt cx="1528581" cy="798591"/>
            </a:xfrm>
          </p:grpSpPr>
          <p:pic>
            <p:nvPicPr>
              <p:cNvPr id="23" name="Pentagon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819" y="32184"/>
                <a:ext cx="1528581" cy="79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
              <p:cNvSpPr txBox="1">
                <a:spLocks noChangeArrowheads="1"/>
              </p:cNvSpPr>
              <p:nvPr/>
            </p:nvSpPr>
            <p:spPr bwMode="auto">
              <a:xfrm>
                <a:off x="163944" y="91950"/>
                <a:ext cx="1197333" cy="72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1</a:t>
                </a:r>
                <a:endParaRPr lang="en-US" altLang="zh-CN">
                  <a:solidFill>
                    <a:srgbClr val="000000"/>
                  </a:solidFill>
                  <a:latin typeface="黑体" panose="02010609060101010101" charset="-122"/>
                  <a:ea typeface="黑体" panose="02010609060101010101" charset="-122"/>
                </a:endParaRPr>
              </a:p>
            </p:txBody>
          </p:sp>
        </p:grpSp>
        <p:grpSp>
          <p:nvGrpSpPr>
            <p:cNvPr id="6" name="Group 7"/>
            <p:cNvGrpSpPr/>
            <p:nvPr/>
          </p:nvGrpSpPr>
          <p:grpSpPr bwMode="auto">
            <a:xfrm>
              <a:off x="1737" y="1258"/>
              <a:ext cx="1344" cy="503"/>
              <a:chOff x="-10086" y="32399"/>
              <a:chExt cx="1613778" cy="798530"/>
            </a:xfrm>
          </p:grpSpPr>
          <p:pic>
            <p:nvPicPr>
              <p:cNvPr id="21" name="Chevron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 y="32399"/>
                <a:ext cx="1613778" cy="79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9"/>
              <p:cNvSpPr txBox="1">
                <a:spLocks noChangeArrowheads="1"/>
              </p:cNvSpPr>
              <p:nvPr/>
            </p:nvSpPr>
            <p:spPr bwMode="auto">
              <a:xfrm>
                <a:off x="383273" y="32399"/>
                <a:ext cx="773749" cy="72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2</a:t>
                </a:r>
                <a:endParaRPr lang="en-US" altLang="zh-CN">
                  <a:solidFill>
                    <a:srgbClr val="000000"/>
                  </a:solidFill>
                  <a:latin typeface="黑体" panose="02010609060101010101" charset="-122"/>
                  <a:ea typeface="黑体" panose="02010609060101010101" charset="-122"/>
                </a:endParaRPr>
              </a:p>
            </p:txBody>
          </p:sp>
        </p:grpSp>
        <p:grpSp>
          <p:nvGrpSpPr>
            <p:cNvPr id="7" name="Group 10"/>
            <p:cNvGrpSpPr/>
            <p:nvPr/>
          </p:nvGrpSpPr>
          <p:grpSpPr bwMode="auto">
            <a:xfrm>
              <a:off x="2816" y="1259"/>
              <a:ext cx="1163" cy="503"/>
              <a:chOff x="-191210" y="43834"/>
              <a:chExt cx="1442629" cy="798530"/>
            </a:xfrm>
          </p:grpSpPr>
          <p:pic>
            <p:nvPicPr>
              <p:cNvPr id="19" name="Chevron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10" y="43834"/>
                <a:ext cx="1442629" cy="79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2"/>
              <p:cNvSpPr txBox="1">
                <a:spLocks noChangeArrowheads="1"/>
              </p:cNvSpPr>
              <p:nvPr/>
            </p:nvSpPr>
            <p:spPr bwMode="auto">
              <a:xfrm>
                <a:off x="194186" y="92114"/>
                <a:ext cx="774139" cy="72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黑体" panose="02010609060101010101" charset="-122"/>
                    <a:ea typeface="黑体" panose="02010609060101010101" charset="-122"/>
                  </a:rPr>
                  <a:t>Step 3</a:t>
                </a:r>
                <a:endParaRPr lang="en-US" altLang="zh-CN">
                  <a:solidFill>
                    <a:srgbClr val="000000"/>
                  </a:solidFill>
                  <a:latin typeface="黑体" panose="02010609060101010101" charset="-122"/>
                  <a:ea typeface="黑体" panose="02010609060101010101" charset="-122"/>
                </a:endParaRPr>
              </a:p>
            </p:txBody>
          </p:sp>
        </p:grpSp>
        <p:sp>
          <p:nvSpPr>
            <p:cNvPr id="8" name="Rectangle 36"/>
            <p:cNvSpPr>
              <a:spLocks noChangeArrowheads="1"/>
            </p:cNvSpPr>
            <p:nvPr/>
          </p:nvSpPr>
          <p:spPr bwMode="auto">
            <a:xfrm>
              <a:off x="653" y="1769"/>
              <a:ext cx="108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068705" eaLnBrk="0" hangingPunct="0">
                <a:spcBef>
                  <a:spcPct val="20000"/>
                </a:spcBef>
                <a:buFontTx/>
                <a:buChar char="•"/>
              </a:pPr>
              <a:r>
                <a:rPr lang="zh-CN" altLang="en-US" sz="2000">
                  <a:solidFill>
                    <a:srgbClr val="000000"/>
                  </a:solidFill>
                  <a:latin typeface="黑体" panose="02010609060101010101" charset="-122"/>
                  <a:ea typeface="黑体" panose="02010609060101010101" charset="-122"/>
                  <a:cs typeface="黑体" panose="02010609060101010101" charset="-122"/>
                </a:rPr>
                <a:t>从</a:t>
              </a:r>
              <a:r>
                <a:rPr lang="zh-CN" altLang="en-US" sz="2000" noProof="1">
                  <a:solidFill>
                    <a:srgbClr val="000000"/>
                  </a:solidFill>
                  <a:latin typeface="黑体" panose="02010609060101010101" charset="-122"/>
                  <a:ea typeface="黑体" panose="02010609060101010101" charset="-122"/>
                  <a:cs typeface="黑体" panose="02010609060101010101" charset="-122"/>
                </a:rPr>
                <a:t>1981</a:t>
              </a:r>
              <a:r>
                <a:rPr lang="zh-CN" altLang="en-US" sz="2000">
                  <a:solidFill>
                    <a:srgbClr val="000000"/>
                  </a:solidFill>
                  <a:latin typeface="黑体" panose="02010609060101010101" charset="-122"/>
                  <a:ea typeface="黑体" panose="02010609060101010101" charset="-122"/>
                  <a:cs typeface="黑体" panose="02010609060101010101" charset="-122"/>
                </a:rPr>
                <a:t>到</a:t>
              </a:r>
              <a:r>
                <a:rPr lang="zh-CN" altLang="en-US" sz="2000" noProof="1">
                  <a:solidFill>
                    <a:srgbClr val="000000"/>
                  </a:solidFill>
                  <a:latin typeface="黑体" panose="02010609060101010101" charset="-122"/>
                  <a:ea typeface="黑体" panose="02010609060101010101" charset="-122"/>
                  <a:cs typeface="黑体" panose="02010609060101010101" charset="-122"/>
                </a:rPr>
                <a:t>1990</a:t>
              </a:r>
              <a:r>
                <a:rPr lang="zh-CN" altLang="en-US" sz="2000">
                  <a:solidFill>
                    <a:srgbClr val="000000"/>
                  </a:solidFill>
                  <a:latin typeface="黑体" panose="02010609060101010101" charset="-122"/>
                  <a:ea typeface="黑体" panose="02010609060101010101" charset="-122"/>
                  <a:cs typeface="黑体" panose="02010609060101010101" charset="-122"/>
                </a:rPr>
                <a:t>年实现国民生产总值比</a:t>
              </a:r>
              <a:r>
                <a:rPr lang="zh-CN" altLang="en-US" sz="2000" noProof="1">
                  <a:solidFill>
                    <a:srgbClr val="000000"/>
                  </a:solidFill>
                  <a:latin typeface="黑体" panose="02010609060101010101" charset="-122"/>
                  <a:ea typeface="黑体" panose="02010609060101010101" charset="-122"/>
                  <a:cs typeface="黑体" panose="02010609060101010101" charset="-122"/>
                </a:rPr>
                <a:t>1980</a:t>
              </a:r>
              <a:r>
                <a:rPr lang="zh-CN" altLang="en-US" sz="2000">
                  <a:solidFill>
                    <a:srgbClr val="000000"/>
                  </a:solidFill>
                  <a:latin typeface="黑体" panose="02010609060101010101" charset="-122"/>
                  <a:ea typeface="黑体" panose="02010609060101010101" charset="-122"/>
                  <a:cs typeface="黑体" panose="02010609060101010101" charset="-122"/>
                </a:rPr>
                <a:t>年翻一番，解决人民的温饱问题。</a:t>
              </a:r>
              <a:endParaRPr lang="zh-CN" altLang="en-US" sz="2000">
                <a:solidFill>
                  <a:srgbClr val="000000"/>
                </a:solidFill>
                <a:latin typeface="黑体" panose="02010609060101010101" charset="-122"/>
                <a:ea typeface="黑体" panose="02010609060101010101" charset="-122"/>
                <a:cs typeface="黑体" panose="02010609060101010101" charset="-122"/>
              </a:endParaRPr>
            </a:p>
            <a:p>
              <a:pPr defTabSz="1068705" eaLnBrk="0" hangingPunct="0">
                <a:spcBef>
                  <a:spcPct val="20000"/>
                </a:spcBef>
                <a:buFontTx/>
                <a:buChar char="•"/>
              </a:pPr>
              <a:r>
                <a:rPr lang="zh-CN" altLang="en-US" sz="2000">
                  <a:solidFill>
                    <a:schemeClr val="accent1"/>
                  </a:solidFill>
                  <a:latin typeface="黑体" panose="02010609060101010101" charset="-122"/>
                  <a:ea typeface="黑体" panose="02010609060101010101" charset="-122"/>
                  <a:cs typeface="黑体" panose="02010609060101010101" charset="-122"/>
                </a:rPr>
                <a:t>已完成</a:t>
              </a:r>
              <a:r>
                <a:rPr lang="zh-CN" altLang="en-US" sz="2000">
                  <a:solidFill>
                    <a:schemeClr val="accent1"/>
                  </a:solidFill>
                  <a:latin typeface="Arial" panose="020B0604020202020204" pitchFamily="34" charset="0"/>
                  <a:cs typeface="Arial" panose="020B0604020202020204" pitchFamily="34" charset="0"/>
                  <a:sym typeface="+mn-ea"/>
                </a:rPr>
                <a:t>√</a:t>
              </a:r>
              <a:endParaRPr lang="zh-CN" altLang="en-US" sz="2000" noProof="1">
                <a:solidFill>
                  <a:schemeClr val="accent1"/>
                </a:solidFill>
                <a:latin typeface="Arial" panose="020B0604020202020204" pitchFamily="34" charset="0"/>
                <a:ea typeface="黑体" panose="02010609060101010101" charset="-122"/>
                <a:cs typeface="Arial" panose="020B0604020202020204" pitchFamily="34" charset="0"/>
                <a:sym typeface="+mn-ea"/>
              </a:endParaRPr>
            </a:p>
          </p:txBody>
        </p:sp>
        <p:sp>
          <p:nvSpPr>
            <p:cNvPr id="9" name="Rectangle 39"/>
            <p:cNvSpPr>
              <a:spLocks noChangeArrowheads="1"/>
            </p:cNvSpPr>
            <p:nvPr/>
          </p:nvSpPr>
          <p:spPr bwMode="auto">
            <a:xfrm>
              <a:off x="1737" y="1776"/>
              <a:ext cx="1079" cy="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068705" eaLnBrk="0" hangingPunct="0">
                <a:spcBef>
                  <a:spcPct val="20000"/>
                </a:spcBef>
                <a:buFontTx/>
                <a:buChar char="•"/>
              </a:pPr>
              <a:r>
                <a:rPr lang="zh-CN" altLang="en-US" sz="2000">
                  <a:solidFill>
                    <a:srgbClr val="000000"/>
                  </a:solidFill>
                  <a:latin typeface="黑体" panose="02010609060101010101" charset="-122"/>
                  <a:ea typeface="黑体" panose="02010609060101010101" charset="-122"/>
                  <a:cs typeface="黑体" panose="02010609060101010101" charset="-122"/>
                </a:rPr>
                <a:t>从</a:t>
              </a:r>
              <a:r>
                <a:rPr lang="zh-CN" altLang="en-US" sz="2000" noProof="1">
                  <a:solidFill>
                    <a:srgbClr val="000000"/>
                  </a:solidFill>
                  <a:latin typeface="黑体" panose="02010609060101010101" charset="-122"/>
                  <a:ea typeface="黑体" panose="02010609060101010101" charset="-122"/>
                  <a:cs typeface="黑体" panose="02010609060101010101" charset="-122"/>
                </a:rPr>
                <a:t>1991</a:t>
              </a:r>
              <a:r>
                <a:rPr lang="zh-CN" altLang="en-US" sz="2000">
                  <a:solidFill>
                    <a:srgbClr val="000000"/>
                  </a:solidFill>
                  <a:latin typeface="黑体" panose="02010609060101010101" charset="-122"/>
                  <a:ea typeface="黑体" panose="02010609060101010101" charset="-122"/>
                  <a:cs typeface="黑体" panose="02010609060101010101" charset="-122"/>
                </a:rPr>
                <a:t>年到</a:t>
              </a:r>
              <a:r>
                <a:rPr lang="zh-CN" altLang="en-US" sz="2000" noProof="1">
                  <a:solidFill>
                    <a:srgbClr val="000000"/>
                  </a:solidFill>
                  <a:latin typeface="黑体" panose="02010609060101010101" charset="-122"/>
                  <a:ea typeface="黑体" panose="02010609060101010101" charset="-122"/>
                  <a:cs typeface="黑体" panose="02010609060101010101" charset="-122"/>
                </a:rPr>
                <a:t>20</a:t>
              </a:r>
              <a:r>
                <a:rPr lang="zh-CN" altLang="en-US" sz="2000">
                  <a:solidFill>
                    <a:srgbClr val="000000"/>
                  </a:solidFill>
                  <a:latin typeface="黑体" panose="02010609060101010101" charset="-122"/>
                  <a:ea typeface="黑体" panose="02010609060101010101" charset="-122"/>
                  <a:cs typeface="黑体" panose="02010609060101010101" charset="-122"/>
                </a:rPr>
                <a:t>世纪末，使国民生产总值再翻一番，达到小康水平。</a:t>
              </a:r>
              <a:endParaRPr lang="zh-CN" altLang="en-US" sz="2000">
                <a:solidFill>
                  <a:srgbClr val="000000"/>
                </a:solidFill>
                <a:latin typeface="黑体" panose="02010609060101010101" charset="-122"/>
                <a:ea typeface="黑体" panose="02010609060101010101" charset="-122"/>
                <a:cs typeface="黑体" panose="02010609060101010101" charset="-122"/>
              </a:endParaRPr>
            </a:p>
            <a:p>
              <a:pPr defTabSz="1068705" eaLnBrk="0" hangingPunct="0">
                <a:spcBef>
                  <a:spcPct val="20000"/>
                </a:spcBef>
                <a:buFontTx/>
                <a:buChar char="•"/>
              </a:pPr>
              <a:r>
                <a:rPr lang="zh-CN" altLang="en-US" sz="2000">
                  <a:solidFill>
                    <a:schemeClr val="accent1"/>
                  </a:solidFill>
                  <a:latin typeface="黑体" panose="02010609060101010101" charset="-122"/>
                  <a:ea typeface="黑体" panose="02010609060101010101" charset="-122"/>
                  <a:cs typeface="黑体" panose="02010609060101010101" charset="-122"/>
                </a:rPr>
                <a:t>已完成</a:t>
              </a:r>
              <a:r>
                <a:rPr lang="zh-CN" altLang="en-US" sz="2000">
                  <a:solidFill>
                    <a:schemeClr val="accent1"/>
                  </a:solidFill>
                  <a:latin typeface="Arial" panose="020B0604020202020204" pitchFamily="34" charset="0"/>
                  <a:cs typeface="Arial" panose="020B0604020202020204" pitchFamily="34" charset="0"/>
                  <a:sym typeface="+mn-ea"/>
                </a:rPr>
                <a:t>√</a:t>
              </a:r>
              <a:endParaRPr lang="zh-CN" altLang="en-US" sz="2000" noProof="1">
                <a:solidFill>
                  <a:schemeClr val="accent1"/>
                </a:solidFill>
                <a:latin typeface="Arial" panose="020B0604020202020204" pitchFamily="34" charset="0"/>
                <a:ea typeface="黑体" panose="02010609060101010101" charset="-122"/>
                <a:cs typeface="Arial" panose="020B0604020202020204" pitchFamily="34" charset="0"/>
                <a:sym typeface="+mn-ea"/>
              </a:endParaRPr>
            </a:p>
          </p:txBody>
        </p:sp>
        <p:sp>
          <p:nvSpPr>
            <p:cNvPr id="10" name="Rectangle 42"/>
            <p:cNvSpPr>
              <a:spLocks noChangeArrowheads="1"/>
            </p:cNvSpPr>
            <p:nvPr/>
          </p:nvSpPr>
          <p:spPr bwMode="auto">
            <a:xfrm>
              <a:off x="2816" y="1776"/>
              <a:ext cx="1163" cy="126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defTabSz="1068705" eaLnBrk="0" hangingPunct="0">
                <a:spcBef>
                  <a:spcPct val="20000"/>
                </a:spcBef>
                <a:buFontTx/>
                <a:buChar char="•"/>
              </a:pPr>
              <a:r>
                <a:rPr lang="zh-CN" altLang="en-US" sz="2000">
                  <a:solidFill>
                    <a:schemeClr val="bg1"/>
                  </a:solidFill>
                  <a:latin typeface="黑体" panose="02010609060101010101" charset="-122"/>
                  <a:ea typeface="黑体" panose="02010609060101010101" charset="-122"/>
                  <a:cs typeface="黑体" panose="02010609060101010101" charset="-122"/>
                </a:rPr>
                <a:t>到</a:t>
              </a:r>
              <a:r>
                <a:rPr lang="zh-CN" altLang="en-US" sz="2000" noProof="1">
                  <a:solidFill>
                    <a:schemeClr val="bg1"/>
                  </a:solidFill>
                  <a:latin typeface="黑体" panose="02010609060101010101" charset="-122"/>
                  <a:ea typeface="黑体" panose="02010609060101010101" charset="-122"/>
                  <a:cs typeface="黑体" panose="02010609060101010101" charset="-122"/>
                </a:rPr>
                <a:t>21</a:t>
              </a:r>
              <a:r>
                <a:rPr lang="zh-CN" altLang="en-US" sz="2000">
                  <a:solidFill>
                    <a:schemeClr val="bg1"/>
                  </a:solidFill>
                  <a:latin typeface="黑体" panose="02010609060101010101" charset="-122"/>
                  <a:ea typeface="黑体" panose="02010609060101010101" charset="-122"/>
                  <a:cs typeface="黑体" panose="02010609060101010101" charset="-122"/>
                </a:rPr>
                <a:t>世纪中叶，国民生产总值再翻两番，达到中等发达国家水平，基本实现现代化。</a:t>
              </a:r>
              <a:endParaRPr lang="zh-CN" altLang="en-US" sz="2000">
                <a:solidFill>
                  <a:schemeClr val="bg1"/>
                </a:solidFill>
                <a:latin typeface="黑体" panose="02010609060101010101" charset="-122"/>
                <a:ea typeface="黑体" panose="02010609060101010101" charset="-122"/>
                <a:cs typeface="黑体" panose="02010609060101010101" charset="-122"/>
              </a:endParaRPr>
            </a:p>
            <a:p>
              <a:pPr defTabSz="1068705" eaLnBrk="0" hangingPunct="0">
                <a:spcBef>
                  <a:spcPct val="20000"/>
                </a:spcBef>
                <a:buFontTx/>
                <a:buChar char="•"/>
              </a:pPr>
              <a:r>
                <a:rPr lang="zh-CN" altLang="en-US" sz="2000" b="1" noProof="1">
                  <a:solidFill>
                    <a:schemeClr val="bg1"/>
                  </a:solidFill>
                  <a:latin typeface="黑体" panose="02010609060101010101" charset="-122"/>
                  <a:ea typeface="黑体" panose="02010609060101010101" charset="-122"/>
                  <a:cs typeface="黑体" panose="02010609060101010101" charset="-122"/>
                </a:rPr>
                <a:t>细化</a:t>
              </a:r>
              <a:r>
                <a:rPr lang="zh-CN" altLang="en-US" sz="2000" b="1">
                  <a:solidFill>
                    <a:schemeClr val="bg1"/>
                  </a:solidFill>
                  <a:latin typeface="Arial" panose="020B0604020202020204" pitchFamily="34" charset="0"/>
                  <a:cs typeface="Arial" panose="020B0604020202020204" pitchFamily="34" charset="0"/>
                  <a:sym typeface="+mn-ea"/>
                </a:rPr>
                <a:t>→</a:t>
              </a:r>
              <a:endParaRPr lang="zh-CN" altLang="en-US" sz="2000" b="1" noProof="1">
                <a:solidFill>
                  <a:schemeClr val="bg1"/>
                </a:solidFill>
                <a:latin typeface="Arial" panose="020B0604020202020204" pitchFamily="34" charset="0"/>
                <a:ea typeface="黑体" panose="02010609060101010101" charset="-122"/>
                <a:cs typeface="Arial" panose="020B0604020202020204" pitchFamily="34" charset="0"/>
                <a:sym typeface="+mn-ea"/>
              </a:endParaRPr>
            </a:p>
          </p:txBody>
        </p:sp>
        <p:sp>
          <p:nvSpPr>
            <p:cNvPr id="11" name="Pentagon 12"/>
            <p:cNvSpPr>
              <a:spLocks noChangeArrowheads="1"/>
            </p:cNvSpPr>
            <p:nvPr/>
          </p:nvSpPr>
          <p:spPr bwMode="auto">
            <a:xfrm rot="5400000">
              <a:off x="2713" y="2240"/>
              <a:ext cx="2862" cy="294"/>
            </a:xfrm>
            <a:prstGeom prst="homePlate">
              <a:avLst>
                <a:gd name="adj" fmla="val 62701"/>
              </a:avLst>
            </a:prstGeom>
            <a:gradFill rotWithShape="1">
              <a:gsLst>
                <a:gs pos="0">
                  <a:srgbClr val="1F88C8"/>
                </a:gs>
                <a:gs pos="100000">
                  <a:srgbClr val="59B0E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buFont typeface="Calibri" panose="020F0502020204030204" pitchFamily="34" charset="0"/>
                <a:buAutoNum type="arabicPeriod"/>
              </a:pPr>
              <a:endParaRPr lang="zh-CN" altLang="en-US" noProof="1">
                <a:solidFill>
                  <a:srgbClr val="FFFFFF"/>
                </a:solidFill>
                <a:latin typeface="黑体" panose="02010609060101010101" charset="-122"/>
                <a:ea typeface="黑体" panose="02010609060101010101" charset="-122"/>
              </a:endParaRPr>
            </a:p>
          </p:txBody>
        </p:sp>
        <p:sp>
          <p:nvSpPr>
            <p:cNvPr id="12" name="Text Box 21"/>
            <p:cNvSpPr txBox="1">
              <a:spLocks noChangeArrowheads="1"/>
            </p:cNvSpPr>
            <p:nvPr/>
          </p:nvSpPr>
          <p:spPr bwMode="auto">
            <a:xfrm>
              <a:off x="3979" y="1047"/>
              <a:ext cx="35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1900" dirty="0">
                  <a:solidFill>
                    <a:srgbClr val="FFFFFF"/>
                  </a:solidFill>
                  <a:latin typeface="黑体" panose="02010609060101010101" charset="-122"/>
                  <a:ea typeface="黑体" panose="02010609060101010101" charset="-122"/>
                </a:rPr>
                <a:t>2000</a:t>
              </a:r>
              <a:endParaRPr lang="en-US" altLang="zh-CN" sz="1900" dirty="0">
                <a:solidFill>
                  <a:srgbClr val="FFFFFF"/>
                </a:solidFill>
                <a:latin typeface="黑体" panose="02010609060101010101" charset="-122"/>
                <a:ea typeface="黑体" panose="02010609060101010101" charset="-122"/>
              </a:endParaRPr>
            </a:p>
          </p:txBody>
        </p:sp>
        <p:sp>
          <p:nvSpPr>
            <p:cNvPr id="13" name="Text Box 22"/>
            <p:cNvSpPr txBox="1">
              <a:spLocks noChangeArrowheads="1"/>
            </p:cNvSpPr>
            <p:nvPr/>
          </p:nvSpPr>
          <p:spPr bwMode="auto">
            <a:xfrm>
              <a:off x="3979" y="1571"/>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a:solidFill>
                    <a:srgbClr val="FFFFFF"/>
                  </a:solidFill>
                  <a:latin typeface="黑体" panose="02010609060101010101" charset="-122"/>
                  <a:ea typeface="黑体" panose="02010609060101010101" charset="-122"/>
                </a:rPr>
                <a:t>2010</a:t>
              </a:r>
              <a:endParaRPr lang="en-US" altLang="zh-CN" sz="1900">
                <a:solidFill>
                  <a:srgbClr val="FFFFFF"/>
                </a:solidFill>
                <a:latin typeface="黑体" panose="02010609060101010101" charset="-122"/>
                <a:ea typeface="黑体" panose="02010609060101010101" charset="-122"/>
              </a:endParaRPr>
            </a:p>
          </p:txBody>
        </p:sp>
        <p:sp>
          <p:nvSpPr>
            <p:cNvPr id="14" name="Text Box 23"/>
            <p:cNvSpPr txBox="1">
              <a:spLocks noChangeArrowheads="1"/>
            </p:cNvSpPr>
            <p:nvPr/>
          </p:nvSpPr>
          <p:spPr bwMode="auto">
            <a:xfrm>
              <a:off x="3979" y="2278"/>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dirty="0">
                  <a:solidFill>
                    <a:srgbClr val="FFFFFF"/>
                  </a:solidFill>
                  <a:latin typeface="黑体" panose="02010609060101010101" charset="-122"/>
                  <a:ea typeface="黑体" panose="02010609060101010101" charset="-122"/>
                </a:rPr>
                <a:t>2020</a:t>
              </a:r>
              <a:endParaRPr lang="en-US" altLang="zh-CN" sz="1900" dirty="0">
                <a:solidFill>
                  <a:srgbClr val="FFFFFF"/>
                </a:solidFill>
                <a:latin typeface="黑体" panose="02010609060101010101" charset="-122"/>
                <a:ea typeface="黑体" panose="02010609060101010101" charset="-122"/>
              </a:endParaRPr>
            </a:p>
          </p:txBody>
        </p:sp>
        <p:sp>
          <p:nvSpPr>
            <p:cNvPr id="15" name="Text Box 25"/>
            <p:cNvSpPr txBox="1">
              <a:spLocks noChangeArrowheads="1"/>
            </p:cNvSpPr>
            <p:nvPr/>
          </p:nvSpPr>
          <p:spPr bwMode="auto">
            <a:xfrm>
              <a:off x="3973" y="3109"/>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a:solidFill>
                    <a:srgbClr val="FFFFFF"/>
                  </a:solidFill>
                  <a:latin typeface="黑体" panose="02010609060101010101" charset="-122"/>
                  <a:ea typeface="黑体" panose="02010609060101010101" charset="-122"/>
                </a:rPr>
                <a:t>2050</a:t>
              </a:r>
              <a:endParaRPr lang="en-US" altLang="zh-CN" sz="1900">
                <a:solidFill>
                  <a:srgbClr val="FFFFFF"/>
                </a:solidFill>
                <a:latin typeface="黑体" panose="02010609060101010101" charset="-122"/>
                <a:ea typeface="黑体" panose="02010609060101010101" charset="-122"/>
              </a:endParaRPr>
            </a:p>
          </p:txBody>
        </p:sp>
        <p:sp>
          <p:nvSpPr>
            <p:cNvPr id="16" name="Text Box 29"/>
            <p:cNvSpPr txBox="1">
              <a:spLocks noChangeArrowheads="1"/>
            </p:cNvSpPr>
            <p:nvPr/>
          </p:nvSpPr>
          <p:spPr bwMode="auto">
            <a:xfrm>
              <a:off x="4290" y="1304"/>
              <a:ext cx="1784"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zh-CN" altLang="en-US" sz="2000">
                  <a:solidFill>
                    <a:srgbClr val="333333"/>
                  </a:solidFill>
                  <a:latin typeface="黑体" panose="02010609060101010101" charset="-122"/>
                  <a:ea typeface="黑体" panose="02010609060101010101" charset="-122"/>
                  <a:cs typeface="黑体" panose="02010609060101010101" charset="-122"/>
                </a:rPr>
                <a:t>国民生产总值比</a:t>
              </a:r>
              <a:r>
                <a:rPr lang="en-US" altLang="zh-CN" sz="2000">
                  <a:solidFill>
                    <a:srgbClr val="333333"/>
                  </a:solidFill>
                  <a:latin typeface="黑体" panose="02010609060101010101" charset="-122"/>
                  <a:ea typeface="黑体" panose="02010609060101010101" charset="-122"/>
                  <a:cs typeface="黑体" panose="02010609060101010101" charset="-122"/>
                </a:rPr>
                <a:t>2000</a:t>
              </a:r>
              <a:r>
                <a:rPr lang="zh-CN" altLang="en-US" sz="2000">
                  <a:solidFill>
                    <a:srgbClr val="333333"/>
                  </a:solidFill>
                  <a:latin typeface="黑体" panose="02010609060101010101" charset="-122"/>
                  <a:ea typeface="黑体" panose="02010609060101010101" charset="-122"/>
                  <a:cs typeface="黑体" panose="02010609060101010101" charset="-122"/>
                </a:rPr>
                <a:t>年翻一番，使人民的小康生活更加宽裕，形成比较完善的社会主义市场经济体制</a:t>
              </a:r>
              <a:endParaRPr lang="zh-CN" altLang="en-US" sz="2000">
                <a:solidFill>
                  <a:srgbClr val="333333"/>
                </a:solidFill>
                <a:latin typeface="黑体" panose="02010609060101010101" charset="-122"/>
                <a:ea typeface="黑体" panose="02010609060101010101" charset="-122"/>
                <a:cs typeface="黑体" panose="02010609060101010101" charset="-122"/>
              </a:endParaRPr>
            </a:p>
          </p:txBody>
        </p:sp>
        <p:sp>
          <p:nvSpPr>
            <p:cNvPr id="17" name="Text Box 31"/>
            <p:cNvSpPr txBox="1">
              <a:spLocks noChangeArrowheads="1"/>
            </p:cNvSpPr>
            <p:nvPr/>
          </p:nvSpPr>
          <p:spPr bwMode="auto">
            <a:xfrm>
              <a:off x="4290" y="2228"/>
              <a:ext cx="1760" cy="445"/>
            </a:xfrm>
            <a:prstGeom prst="rect">
              <a:avLst/>
            </a:prstGeom>
            <a:ln w="12700" cmpd="sng">
              <a:solidFill>
                <a:schemeClr val="accent1">
                  <a:shade val="50000"/>
                </a:schemeClr>
              </a:solidFill>
              <a:prstDash val="solid"/>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lnRef>
            <a:fillRef idx="1">
              <a:schemeClr val="lt1"/>
            </a:fillRef>
            <a:effectRef idx="0">
              <a:schemeClr val="accent6"/>
            </a:effectRef>
            <a:fontRef idx="minor">
              <a:schemeClr val="dk1"/>
            </a:fontRef>
          </p:style>
          <p:txBody>
            <a:bodyPr wrap="square">
              <a:spAutoFit/>
            </a:bodyPr>
            <a:lstStyle/>
            <a:p>
              <a:pPr eaLnBrk="0" hangingPunct="0"/>
              <a:r>
                <a:rPr lang="zh-CN" altLang="en-US" sz="2000" dirty="0">
                  <a:solidFill>
                    <a:srgbClr val="333333"/>
                  </a:solidFill>
                  <a:latin typeface="黑体" panose="02010609060101010101" charset="-122"/>
                  <a:ea typeface="黑体" panose="02010609060101010101" charset="-122"/>
                  <a:cs typeface="黑体" panose="02010609060101010101" charset="-122"/>
                </a:rPr>
                <a:t>建党</a:t>
              </a:r>
              <a:r>
                <a:rPr lang="en-US" altLang="zh-CN" sz="2000" dirty="0">
                  <a:solidFill>
                    <a:srgbClr val="333333"/>
                  </a:solidFill>
                  <a:latin typeface="黑体" panose="02010609060101010101" charset="-122"/>
                  <a:ea typeface="黑体" panose="02010609060101010101" charset="-122"/>
                  <a:cs typeface="黑体" panose="02010609060101010101" charset="-122"/>
                </a:rPr>
                <a:t>100</a:t>
              </a:r>
              <a:r>
                <a:rPr lang="zh-CN" altLang="en-US" sz="2000" dirty="0">
                  <a:solidFill>
                    <a:srgbClr val="333333"/>
                  </a:solidFill>
                  <a:latin typeface="黑体" panose="02010609060101010101" charset="-122"/>
                  <a:ea typeface="黑体" panose="02010609060101010101" charset="-122"/>
                  <a:cs typeface="黑体" panose="02010609060101010101" charset="-122"/>
                </a:rPr>
                <a:t>周年，使国民经济更加发展，各项制度更加完善</a:t>
              </a:r>
              <a:endParaRPr lang="zh-CN" altLang="en-US" sz="2000" dirty="0">
                <a:solidFill>
                  <a:srgbClr val="333333"/>
                </a:solidFill>
                <a:latin typeface="黑体" panose="02010609060101010101" charset="-122"/>
                <a:ea typeface="黑体" panose="02010609060101010101" charset="-122"/>
                <a:cs typeface="黑体" panose="02010609060101010101" charset="-122"/>
              </a:endParaRPr>
            </a:p>
          </p:txBody>
        </p:sp>
        <p:sp>
          <p:nvSpPr>
            <p:cNvPr id="18" name="Text Box 33"/>
            <p:cNvSpPr txBox="1">
              <a:spLocks noChangeArrowheads="1"/>
            </p:cNvSpPr>
            <p:nvPr/>
          </p:nvSpPr>
          <p:spPr bwMode="auto">
            <a:xfrm>
              <a:off x="4290" y="2985"/>
              <a:ext cx="1746" cy="639"/>
            </a:xfrm>
            <a:prstGeom prst="rect">
              <a:avLst/>
            </a:prstGeom>
            <a:ln w="12700" cmpd="sng">
              <a:solidFill>
                <a:schemeClr val="accent1">
                  <a:shade val="50000"/>
                </a:schemeClr>
              </a:solidFill>
              <a:prstDash val="solid"/>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lnRef>
            <a:fillRef idx="1">
              <a:schemeClr val="lt1"/>
            </a:fillRef>
            <a:effectRef idx="0">
              <a:schemeClr val="accent6"/>
            </a:effectRef>
            <a:fontRef idx="minor">
              <a:schemeClr val="dk1"/>
            </a:fontRef>
          </p:style>
          <p:txBody>
            <a:bodyPr wrap="square">
              <a:spAutoFit/>
            </a:bodyPr>
            <a:lstStyle/>
            <a:p>
              <a:pPr eaLnBrk="0" hangingPunct="0"/>
              <a:r>
                <a:rPr lang="zh-CN" altLang="en-US" sz="2000">
                  <a:solidFill>
                    <a:srgbClr val="333333"/>
                  </a:solidFill>
                  <a:latin typeface="黑体" panose="02010609060101010101" charset="-122"/>
                  <a:ea typeface="黑体" panose="02010609060101010101" charset="-122"/>
                  <a:cs typeface="黑体" panose="02010609060101010101" charset="-122"/>
                </a:rPr>
                <a:t>建国</a:t>
              </a:r>
              <a:r>
                <a:rPr lang="en-US" altLang="zh-CN" sz="2000">
                  <a:solidFill>
                    <a:srgbClr val="333333"/>
                  </a:solidFill>
                  <a:latin typeface="黑体" panose="02010609060101010101" charset="-122"/>
                  <a:ea typeface="黑体" panose="02010609060101010101" charset="-122"/>
                  <a:cs typeface="黑体" panose="02010609060101010101" charset="-122"/>
                </a:rPr>
                <a:t>100</a:t>
              </a:r>
              <a:r>
                <a:rPr lang="zh-CN" altLang="en-US" sz="2000">
                  <a:solidFill>
                    <a:srgbClr val="333333"/>
                  </a:solidFill>
                  <a:latin typeface="黑体" panose="02010609060101010101" charset="-122"/>
                  <a:ea typeface="黑体" panose="02010609060101010101" charset="-122"/>
                  <a:cs typeface="黑体" panose="02010609060101010101" charset="-122"/>
                </a:rPr>
                <a:t>周年，基本实现现代化，建成富强民主文明的社会主义国家</a:t>
              </a:r>
              <a:endParaRPr lang="zh-CN" altLang="en-US" sz="2000">
                <a:solidFill>
                  <a:srgbClr val="333333"/>
                </a:solidFill>
                <a:latin typeface="黑体" panose="02010609060101010101" charset="-122"/>
                <a:ea typeface="黑体" panose="02010609060101010101" charset="-122"/>
                <a:cs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4294967295" end="4294967295"/>
                                            </p:txEl>
                                          </p:spTgt>
                                        </p:tgtEl>
                                        <p:attrNameLst>
                                          <p:attrName>style.visibility</p:attrName>
                                        </p:attrNameLst>
                                      </p:cBhvr>
                                      <p:to>
                                        <p:strVal val="visible"/>
                                      </p:to>
                                    </p:set>
                                    <p:animEffect transition="in" filter="blinds(horizontal)">
                                      <p:cBhvr>
                                        <p:cTn id="7" dur="500"/>
                                        <p:tgtEl>
                                          <p:spTgt spid="2">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4294967295" end="4294967295"/>
                                            </p:txEl>
                                          </p:spTgt>
                                        </p:tgtEl>
                                        <p:attrNameLst>
                                          <p:attrName>style.visibility</p:attrName>
                                        </p:attrNameLst>
                                      </p:cBhvr>
                                      <p:to>
                                        <p:strVal val="visible"/>
                                      </p:to>
                                    </p:set>
                                    <p:animEffect transition="in" filter="blinds(horizontal)">
                                      <p:cBhvr>
                                        <p:cTn id="12" dur="500"/>
                                        <p:tgtEl>
                                          <p:spTgt spid="2">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linds(horizontal)">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十字星 1"/>
          <p:cNvSpPr/>
          <p:nvPr/>
        </p:nvSpPr>
        <p:spPr>
          <a:xfrm>
            <a:off x="1055076" y="1106610"/>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2221230" y="1066165"/>
            <a:ext cx="9028430" cy="1014730"/>
          </a:xfrm>
          <a:prstGeom prst="rect">
            <a:avLst/>
          </a:prstGeom>
          <a:ln w="12700">
            <a:solidFill>
              <a:srgbClr val="C00000">
                <a:alpha val="91000"/>
              </a:srgbClr>
            </a:solidFill>
          </a:ln>
        </p:spPr>
        <p:txBody>
          <a:bodyPr wrap="square">
            <a:spAutoFit/>
          </a:bodyPr>
          <a:lstStyle/>
          <a:p>
            <a:r>
              <a:rPr lang="en-US" altLang="zh-CN" sz="2000" dirty="0">
                <a:latin typeface="黑体" panose="02010609060101010101" charset="-122"/>
                <a:ea typeface="黑体" panose="02010609060101010101" charset="-122"/>
                <a:cs typeface="黑体" panose="02010609060101010101" charset="-122"/>
              </a:rPr>
              <a:t>2002</a:t>
            </a:r>
            <a:r>
              <a:rPr lang="zh-CN" altLang="en-US" sz="2000" dirty="0" smtClean="0">
                <a:latin typeface="黑体" panose="02010609060101010101" charset="-122"/>
                <a:ea typeface="黑体" panose="02010609060101010101" charset="-122"/>
                <a:cs typeface="黑体" panose="02010609060101010101" charset="-122"/>
              </a:rPr>
              <a:t>年，党的</a:t>
            </a:r>
            <a:r>
              <a:rPr lang="zh-CN" altLang="en-US" sz="2000" dirty="0" smtClean="0">
                <a:solidFill>
                  <a:srgbClr val="C00000"/>
                </a:solidFill>
                <a:latin typeface="黑体" panose="02010609060101010101" charset="-122"/>
                <a:ea typeface="黑体" panose="02010609060101010101" charset="-122"/>
                <a:cs typeface="黑体" panose="02010609060101010101" charset="-122"/>
              </a:rPr>
              <a:t>十六大</a:t>
            </a:r>
            <a:r>
              <a:rPr lang="zh-CN" altLang="en-US" sz="2000" dirty="0" smtClean="0">
                <a:latin typeface="黑体" panose="02010609060101010101" charset="-122"/>
                <a:ea typeface="黑体" panose="02010609060101010101" charset="-122"/>
                <a:cs typeface="黑体" panose="02010609060101010101" charset="-122"/>
              </a:rPr>
              <a:t>报告将</a:t>
            </a:r>
            <a:r>
              <a:rPr lang="zh-CN" altLang="en-US" sz="2000" b="1" dirty="0" smtClean="0">
                <a:latin typeface="黑体" panose="02010609060101010101" charset="-122"/>
                <a:ea typeface="黑体" panose="02010609060101010101" charset="-122"/>
                <a:cs typeface="黑体" panose="02010609060101010101" charset="-122"/>
              </a:rPr>
              <a:t>第一</a:t>
            </a:r>
            <a:r>
              <a:rPr lang="zh-CN" altLang="en-US" sz="2000" b="1" dirty="0">
                <a:latin typeface="黑体" panose="02010609060101010101" charset="-122"/>
                <a:ea typeface="黑体" panose="02010609060101010101" charset="-122"/>
                <a:cs typeface="黑体" panose="02010609060101010101" charset="-122"/>
              </a:rPr>
              <a:t>个百年奋斗目标</a:t>
            </a:r>
            <a:r>
              <a:rPr lang="zh-CN" altLang="en-US" sz="2000" dirty="0">
                <a:latin typeface="黑体" panose="02010609060101010101" charset="-122"/>
                <a:ea typeface="黑体" panose="02010609060101010101" charset="-122"/>
                <a:cs typeface="黑体" panose="02010609060101010101" charset="-122"/>
              </a:rPr>
              <a:t>明确界定为</a:t>
            </a:r>
            <a:r>
              <a:rPr lang="zh-CN" altLang="en-US" sz="2000" dirty="0" smtClean="0">
                <a:latin typeface="黑体" panose="02010609060101010101" charset="-122"/>
                <a:ea typeface="黑体" panose="02010609060101010101" charset="-122"/>
                <a:cs typeface="黑体" panose="02010609060101010101" charset="-122"/>
              </a:rPr>
              <a:t>：全面建设惠及</a:t>
            </a:r>
            <a:r>
              <a:rPr lang="zh-CN" altLang="en-US" sz="2000" dirty="0">
                <a:latin typeface="黑体" panose="02010609060101010101" charset="-122"/>
                <a:ea typeface="黑体" panose="02010609060101010101" charset="-122"/>
                <a:cs typeface="黑体" panose="02010609060101010101" charset="-122"/>
              </a:rPr>
              <a:t>十几亿人口的更高水平的小康社会</a:t>
            </a:r>
            <a:r>
              <a:rPr lang="zh-CN" altLang="en-US" sz="2000" dirty="0" smtClean="0">
                <a:latin typeface="黑体" panose="02010609060101010101" charset="-122"/>
                <a:ea typeface="黑体" panose="02010609060101010101" charset="-122"/>
                <a:cs typeface="黑体" panose="02010609060101010101" charset="-122"/>
              </a:rPr>
              <a:t>，使</a:t>
            </a:r>
            <a:r>
              <a:rPr lang="zh-CN" altLang="en-US" sz="2000" dirty="0">
                <a:latin typeface="黑体" panose="02010609060101010101" charset="-122"/>
                <a:ea typeface="黑体" panose="02010609060101010101" charset="-122"/>
                <a:cs typeface="黑体" panose="02010609060101010101" charset="-122"/>
              </a:rPr>
              <a:t>经济更加发展、民主更加健全</a:t>
            </a:r>
            <a:r>
              <a:rPr lang="zh-CN" altLang="en-US" sz="2000" dirty="0" smtClean="0">
                <a:latin typeface="黑体" panose="02010609060101010101" charset="-122"/>
                <a:ea typeface="黑体" panose="02010609060101010101" charset="-122"/>
                <a:cs typeface="黑体" panose="02010609060101010101" charset="-122"/>
              </a:rPr>
              <a:t>、科教更加进步、文化</a:t>
            </a:r>
            <a:r>
              <a:rPr lang="zh-CN" altLang="en-US" sz="2000" dirty="0">
                <a:latin typeface="黑体" panose="02010609060101010101" charset="-122"/>
                <a:ea typeface="黑体" panose="02010609060101010101" charset="-122"/>
                <a:cs typeface="黑体" panose="02010609060101010101" charset="-122"/>
              </a:rPr>
              <a:t>更加繁荣</a:t>
            </a:r>
            <a:r>
              <a:rPr lang="zh-CN" altLang="en-US" sz="2000" dirty="0" smtClean="0">
                <a:latin typeface="黑体" panose="02010609060101010101" charset="-122"/>
                <a:ea typeface="黑体" panose="02010609060101010101" charset="-122"/>
                <a:cs typeface="黑体" panose="02010609060101010101" charset="-122"/>
              </a:rPr>
              <a:t>、社会</a:t>
            </a:r>
            <a:r>
              <a:rPr lang="zh-CN" altLang="en-US" sz="2000" dirty="0">
                <a:latin typeface="黑体" panose="02010609060101010101" charset="-122"/>
                <a:ea typeface="黑体" panose="02010609060101010101" charset="-122"/>
                <a:cs typeface="黑体" panose="02010609060101010101" charset="-122"/>
              </a:rPr>
              <a:t>更加和谐</a:t>
            </a:r>
            <a:r>
              <a:rPr lang="zh-CN" altLang="en-US" sz="2000" dirty="0" smtClean="0">
                <a:latin typeface="黑体" panose="02010609060101010101" charset="-122"/>
                <a:ea typeface="黑体" panose="02010609060101010101" charset="-122"/>
                <a:cs typeface="黑体" panose="02010609060101010101" charset="-122"/>
              </a:rPr>
              <a:t>、人民</a:t>
            </a:r>
            <a:r>
              <a:rPr lang="zh-CN" altLang="en-US" sz="2000" dirty="0">
                <a:latin typeface="黑体" panose="02010609060101010101" charset="-122"/>
                <a:ea typeface="黑体" panose="02010609060101010101" charset="-122"/>
                <a:cs typeface="黑体" panose="02010609060101010101" charset="-122"/>
              </a:rPr>
              <a:t>生活</a:t>
            </a:r>
            <a:r>
              <a:rPr lang="zh-CN" altLang="en-US" sz="2000" dirty="0" smtClean="0">
                <a:latin typeface="黑体" panose="02010609060101010101" charset="-122"/>
                <a:ea typeface="黑体" panose="02010609060101010101" charset="-122"/>
                <a:cs typeface="黑体" panose="02010609060101010101" charset="-122"/>
              </a:rPr>
              <a:t>更加殷实</a:t>
            </a:r>
            <a:r>
              <a:rPr lang="zh-CN" altLang="en-US" sz="2000" dirty="0">
                <a:latin typeface="黑体" panose="02010609060101010101" charset="-122"/>
                <a:ea typeface="黑体" panose="02010609060101010101" charset="-122"/>
                <a:cs typeface="黑体" panose="02010609060101010101" charset="-122"/>
              </a:rPr>
              <a:t>。</a:t>
            </a:r>
            <a:endParaRPr lang="zh-CN" altLang="en-US" sz="2000" dirty="0">
              <a:latin typeface="黑体" panose="02010609060101010101" charset="-122"/>
              <a:ea typeface="黑体" panose="02010609060101010101" charset="-122"/>
              <a:cs typeface="黑体" panose="02010609060101010101" charset="-122"/>
            </a:endParaRPr>
          </a:p>
        </p:txBody>
      </p:sp>
      <p:sp>
        <p:nvSpPr>
          <p:cNvPr id="4" name="十字星 3"/>
          <p:cNvSpPr/>
          <p:nvPr/>
        </p:nvSpPr>
        <p:spPr>
          <a:xfrm>
            <a:off x="1055076" y="3294193"/>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十字星 4"/>
          <p:cNvSpPr/>
          <p:nvPr/>
        </p:nvSpPr>
        <p:spPr>
          <a:xfrm>
            <a:off x="1055076" y="2206047"/>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5"/>
          <p:cNvSpPr/>
          <p:nvPr/>
        </p:nvSpPr>
        <p:spPr>
          <a:xfrm>
            <a:off x="2221230" y="2309495"/>
            <a:ext cx="9028430" cy="706755"/>
          </a:xfrm>
          <a:prstGeom prst="rect">
            <a:avLst/>
          </a:prstGeom>
          <a:ln w="12700">
            <a:solidFill>
              <a:srgbClr val="C00000">
                <a:alpha val="91000"/>
              </a:srgbClr>
            </a:solidFill>
          </a:ln>
        </p:spPr>
        <p:txBody>
          <a:bodyPr wrap="square">
            <a:spAutoFit/>
          </a:bodyPr>
          <a:lstStyle/>
          <a:p>
            <a:r>
              <a:rPr lang="en-US" altLang="zh-CN" sz="2000" dirty="0" smtClean="0">
                <a:latin typeface="黑体" panose="02010609060101010101" charset="-122"/>
                <a:ea typeface="黑体" panose="02010609060101010101" charset="-122"/>
                <a:cs typeface="黑体" panose="02010609060101010101" charset="-122"/>
              </a:rPr>
              <a:t>2007</a:t>
            </a:r>
            <a:r>
              <a:rPr lang="zh-CN" altLang="en-US" sz="2000" dirty="0" smtClean="0">
                <a:latin typeface="黑体" panose="02010609060101010101" charset="-122"/>
                <a:ea typeface="黑体" panose="02010609060101010101" charset="-122"/>
                <a:cs typeface="黑体" panose="02010609060101010101" charset="-122"/>
              </a:rPr>
              <a:t>年，党</a:t>
            </a:r>
            <a:r>
              <a:rPr lang="zh-CN" altLang="en-US" sz="2000" dirty="0">
                <a:latin typeface="黑体" panose="02010609060101010101" charset="-122"/>
                <a:ea typeface="黑体" panose="02010609060101010101" charset="-122"/>
                <a:cs typeface="黑体" panose="02010609060101010101" charset="-122"/>
              </a:rPr>
              <a:t>的</a:t>
            </a:r>
            <a:r>
              <a:rPr lang="zh-CN" altLang="en-US" sz="2000" dirty="0">
                <a:solidFill>
                  <a:srgbClr val="C00000"/>
                </a:solidFill>
                <a:latin typeface="黑体" panose="02010609060101010101" charset="-122"/>
                <a:ea typeface="黑体" panose="02010609060101010101" charset="-122"/>
                <a:cs typeface="黑体" panose="02010609060101010101" charset="-122"/>
              </a:rPr>
              <a:t>十七大</a:t>
            </a:r>
            <a:r>
              <a:rPr lang="zh-CN" altLang="en-US" sz="2000" dirty="0">
                <a:latin typeface="黑体" panose="02010609060101010101" charset="-122"/>
                <a:ea typeface="黑体" panose="02010609060101010101" charset="-122"/>
                <a:cs typeface="黑体" panose="02010609060101010101" charset="-122"/>
              </a:rPr>
              <a:t>在党的十六大确立的全面建设小康社会目标的基础上 </a:t>
            </a:r>
            <a:r>
              <a:rPr lang="zh-CN" altLang="en-US" sz="2000" dirty="0" smtClean="0">
                <a:latin typeface="黑体" panose="02010609060101010101" charset="-122"/>
                <a:ea typeface="黑体" panose="02010609060101010101" charset="-122"/>
                <a:cs typeface="黑体" panose="02010609060101010101" charset="-122"/>
              </a:rPr>
              <a:t>，对我国</a:t>
            </a:r>
            <a:r>
              <a:rPr lang="zh-CN" altLang="en-US" sz="2000" dirty="0">
                <a:latin typeface="黑体" panose="02010609060101010101" charset="-122"/>
                <a:ea typeface="黑体" panose="02010609060101010101" charset="-122"/>
                <a:cs typeface="黑体" panose="02010609060101010101" charset="-122"/>
              </a:rPr>
              <a:t>发展提出新的更高要求</a:t>
            </a:r>
            <a:r>
              <a:rPr lang="zh-CN" altLang="en-US" sz="2000" dirty="0" smtClean="0">
                <a:latin typeface="黑体" panose="02010609060101010101" charset="-122"/>
                <a:ea typeface="黑体" panose="02010609060101010101" charset="-122"/>
                <a:cs typeface="黑体" panose="02010609060101010101" charset="-122"/>
              </a:rPr>
              <a:t>，将</a:t>
            </a:r>
            <a:r>
              <a:rPr lang="zh-CN" altLang="en-US" sz="2000" dirty="0">
                <a:latin typeface="黑体" panose="02010609060101010101" charset="-122"/>
                <a:ea typeface="黑体" panose="02010609060101010101" charset="-122"/>
                <a:cs typeface="黑体" panose="02010609060101010101" charset="-122"/>
              </a:rPr>
              <a:t>第一个百年奋斗目标调整为</a:t>
            </a:r>
            <a:r>
              <a:rPr lang="zh-CN" altLang="en-US" sz="2000" b="1" dirty="0">
                <a:latin typeface="黑体" panose="02010609060101010101" charset="-122"/>
                <a:ea typeface="黑体" panose="02010609060101010101" charset="-122"/>
                <a:cs typeface="黑体" panose="02010609060101010101" charset="-122"/>
              </a:rPr>
              <a:t>全面建成</a:t>
            </a:r>
            <a:r>
              <a:rPr lang="zh-CN" altLang="en-US" sz="2000" b="1" dirty="0" smtClean="0">
                <a:latin typeface="黑体" panose="02010609060101010101" charset="-122"/>
                <a:ea typeface="黑体" panose="02010609060101010101" charset="-122"/>
                <a:cs typeface="黑体" panose="02010609060101010101" charset="-122"/>
              </a:rPr>
              <a:t>小康社会</a:t>
            </a:r>
            <a:r>
              <a:rPr lang="zh-CN" altLang="en-US" sz="2000" dirty="0">
                <a:latin typeface="黑体" panose="02010609060101010101" charset="-122"/>
                <a:ea typeface="黑体" panose="02010609060101010101" charset="-122"/>
                <a:cs typeface="黑体" panose="02010609060101010101" charset="-122"/>
              </a:rPr>
              <a:t>。 </a:t>
            </a:r>
            <a:endParaRPr lang="zh-CN" altLang="en-US" sz="2000" dirty="0">
              <a:latin typeface="黑体" panose="02010609060101010101" charset="-122"/>
              <a:ea typeface="黑体" panose="02010609060101010101" charset="-122"/>
              <a:cs typeface="黑体" panose="02010609060101010101" charset="-122"/>
            </a:endParaRPr>
          </a:p>
        </p:txBody>
      </p:sp>
      <p:sp>
        <p:nvSpPr>
          <p:cNvPr id="7" name="矩形 6"/>
          <p:cNvSpPr/>
          <p:nvPr/>
        </p:nvSpPr>
        <p:spPr>
          <a:xfrm>
            <a:off x="2239010" y="3244215"/>
            <a:ext cx="9010015" cy="1014730"/>
          </a:xfrm>
          <a:prstGeom prst="rect">
            <a:avLst/>
          </a:prstGeom>
          <a:ln w="12700">
            <a:solidFill>
              <a:srgbClr val="C00000">
                <a:alpha val="91000"/>
              </a:srgbClr>
            </a:solidFill>
          </a:ln>
        </p:spPr>
        <p:txBody>
          <a:bodyPr wrap="square">
            <a:spAutoFit/>
          </a:bodyPr>
          <a:lstStyle/>
          <a:p>
            <a:pPr algn="l">
              <a:buClrTx/>
              <a:buSzTx/>
              <a:buFontTx/>
            </a:pPr>
            <a:r>
              <a:rPr lang="en-US" altLang="zh-CN" sz="2000" dirty="0" smtClean="0">
                <a:latin typeface="黑体" panose="02010609060101010101" charset="-122"/>
                <a:ea typeface="黑体" panose="02010609060101010101" charset="-122"/>
                <a:cs typeface="黑体" panose="02010609060101010101" charset="-122"/>
              </a:rPr>
              <a:t>2012年，党的</a:t>
            </a:r>
            <a:r>
              <a:rPr lang="en-US" altLang="zh-CN" sz="2000" dirty="0" smtClean="0">
                <a:solidFill>
                  <a:srgbClr val="C00000"/>
                </a:solidFill>
                <a:latin typeface="黑体" panose="02010609060101010101" charset="-122"/>
                <a:ea typeface="黑体" panose="02010609060101010101" charset="-122"/>
                <a:cs typeface="黑体" panose="02010609060101010101" charset="-122"/>
              </a:rPr>
              <a:t>十八大</a:t>
            </a:r>
            <a:r>
              <a:rPr lang="en-US" altLang="zh-CN" sz="2000" dirty="0" smtClean="0">
                <a:latin typeface="黑体" panose="02010609060101010101" charset="-122"/>
                <a:ea typeface="黑体" panose="02010609060101010101" charset="-122"/>
                <a:cs typeface="黑体" panose="02010609060101010101" charset="-122"/>
              </a:rPr>
              <a:t>进一步提出了</a:t>
            </a:r>
            <a:r>
              <a:rPr lang="en-US" altLang="zh-CN" sz="2000" b="1" dirty="0" smtClean="0">
                <a:latin typeface="黑体" panose="02010609060101010101" charset="-122"/>
                <a:ea typeface="黑体" panose="02010609060101010101" charset="-122"/>
                <a:cs typeface="黑体" panose="02010609060101010101" charset="-122"/>
              </a:rPr>
              <a:t>全面建成小康社会的各项要求</a:t>
            </a:r>
            <a:r>
              <a:rPr lang="en-US" altLang="zh-CN" sz="2000" dirty="0" smtClean="0">
                <a:latin typeface="黑体" panose="02010609060101010101" charset="-122"/>
                <a:ea typeface="黑体" panose="02010609060101010101" charset="-122"/>
                <a:cs typeface="黑体" panose="02010609060101010101" charset="-122"/>
              </a:rPr>
              <a:t>。“三步走”发展战略的提出和丰富，既坚持实事求是，又体现了中国共产党和中国人民的雄心壮志。</a:t>
            </a:r>
            <a:endParaRPr lang="en-US" altLang="zh-CN" sz="2000" dirty="0" smtClean="0">
              <a:latin typeface="黑体" panose="02010609060101010101" charset="-122"/>
              <a:ea typeface="黑体" panose="02010609060101010101" charset="-122"/>
              <a:cs typeface="黑体" panose="02010609060101010101" charset="-122"/>
            </a:endParaRPr>
          </a:p>
        </p:txBody>
      </p:sp>
      <p:sp>
        <p:nvSpPr>
          <p:cNvPr id="8" name="十字星 7"/>
          <p:cNvSpPr/>
          <p:nvPr/>
        </p:nvSpPr>
        <p:spPr>
          <a:xfrm>
            <a:off x="1055564" y="4844179"/>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矩形 8"/>
          <p:cNvSpPr/>
          <p:nvPr/>
        </p:nvSpPr>
        <p:spPr>
          <a:xfrm>
            <a:off x="2239010" y="4486910"/>
            <a:ext cx="9011285" cy="1630045"/>
          </a:xfrm>
          <a:prstGeom prst="rect">
            <a:avLst/>
          </a:prstGeom>
          <a:ln w="12700">
            <a:solidFill>
              <a:srgbClr val="C00000">
                <a:alpha val="91000"/>
              </a:srgbClr>
            </a:solidFill>
          </a:ln>
        </p:spPr>
        <p:txBody>
          <a:bodyPr wrap="square">
            <a:spAutoFit/>
          </a:bodyPr>
          <a:lstStyle/>
          <a:p>
            <a:pPr algn="l">
              <a:buClrTx/>
              <a:buSzTx/>
              <a:buFontTx/>
            </a:pPr>
            <a:r>
              <a:rPr lang="en-US" altLang="zh-CN" sz="2000" dirty="0" smtClean="0">
                <a:latin typeface="黑体" panose="02010609060101010101" charset="-122"/>
                <a:ea typeface="黑体" panose="02010609060101010101" charset="-122"/>
                <a:cs typeface="黑体" panose="02010609060101010101" charset="-122"/>
              </a:rPr>
              <a:t>2017年，党的</a:t>
            </a:r>
            <a:r>
              <a:rPr lang="en-US" altLang="zh-CN" sz="2000" dirty="0" smtClean="0">
                <a:solidFill>
                  <a:srgbClr val="C00000"/>
                </a:solidFill>
                <a:latin typeface="黑体" panose="02010609060101010101" charset="-122"/>
                <a:ea typeface="黑体" panose="02010609060101010101" charset="-122"/>
                <a:cs typeface="黑体" panose="02010609060101010101" charset="-122"/>
              </a:rPr>
              <a:t>十九大</a:t>
            </a:r>
            <a:r>
              <a:rPr lang="en-US" altLang="zh-CN" sz="2000" dirty="0" smtClean="0">
                <a:latin typeface="黑体" panose="02010609060101010101" charset="-122"/>
                <a:ea typeface="黑体" panose="02010609060101010101" charset="-122"/>
                <a:cs typeface="黑体" panose="02010609060101010101" charset="-122"/>
              </a:rPr>
              <a:t>报告指出，从</a:t>
            </a:r>
            <a:r>
              <a:rPr lang="en-US" altLang="zh-CN" sz="2000" b="1" dirty="0" smtClean="0">
                <a:latin typeface="黑体" panose="02010609060101010101" charset="-122"/>
                <a:ea typeface="黑体" panose="02010609060101010101" charset="-122"/>
                <a:cs typeface="黑体" panose="02010609060101010101" charset="-122"/>
              </a:rPr>
              <a:t>全面建成小康社会</a:t>
            </a:r>
            <a:r>
              <a:rPr lang="en-US" altLang="zh-CN" sz="2000" dirty="0" smtClean="0">
                <a:latin typeface="黑体" panose="02010609060101010101" charset="-122"/>
                <a:ea typeface="黑体" panose="02010609060101010101" charset="-122"/>
                <a:cs typeface="黑体" panose="02010609060101010101" charset="-122"/>
              </a:rPr>
              <a:t>到</a:t>
            </a:r>
            <a:r>
              <a:rPr lang="en-US" altLang="zh-CN" sz="2000" b="1" dirty="0" smtClean="0">
                <a:latin typeface="黑体" panose="02010609060101010101" charset="-122"/>
                <a:ea typeface="黑体" panose="02010609060101010101" charset="-122"/>
                <a:cs typeface="黑体" panose="02010609060101010101" charset="-122"/>
              </a:rPr>
              <a:t>基本实现现代化</a:t>
            </a:r>
            <a:r>
              <a:rPr lang="en-US" altLang="zh-CN" sz="2000" dirty="0" smtClean="0">
                <a:latin typeface="黑体" panose="02010609060101010101" charset="-122"/>
                <a:ea typeface="黑体" panose="02010609060101010101" charset="-122"/>
                <a:cs typeface="黑体" panose="02010609060101010101" charset="-122"/>
              </a:rPr>
              <a:t>，再到</a:t>
            </a:r>
            <a:r>
              <a:rPr lang="en-US" altLang="zh-CN" sz="2000" b="1" dirty="0" smtClean="0">
                <a:latin typeface="黑体" panose="02010609060101010101" charset="-122"/>
                <a:ea typeface="黑体" panose="02010609060101010101" charset="-122"/>
                <a:cs typeface="黑体" panose="02010609060101010101" charset="-122"/>
              </a:rPr>
              <a:t>全面建成社会主义现代化强国</a:t>
            </a:r>
            <a:r>
              <a:rPr lang="en-US" altLang="zh-CN" sz="2000" dirty="0" smtClean="0">
                <a:latin typeface="黑体" panose="02010609060101010101" charset="-122"/>
                <a:ea typeface="黑体" panose="02010609060101010101" charset="-122"/>
                <a:cs typeface="黑体" panose="02010609060101010101" charset="-122"/>
              </a:rPr>
              <a:t>，是新时代中国特色社会主义发展的</a:t>
            </a:r>
            <a:r>
              <a:rPr lang="en-US" altLang="zh-CN" sz="2000" b="1" dirty="0" smtClean="0">
                <a:latin typeface="黑体" panose="02010609060101010101" charset="-122"/>
                <a:ea typeface="黑体" panose="02010609060101010101" charset="-122"/>
                <a:cs typeface="黑体" panose="02010609060101010101" charset="-122"/>
              </a:rPr>
              <a:t>战略安排</a:t>
            </a:r>
            <a:r>
              <a:rPr lang="en-US" altLang="zh-CN" sz="2000" dirty="0" smtClean="0">
                <a:latin typeface="黑体" panose="02010609060101010101" charset="-122"/>
                <a:ea typeface="黑体" panose="02010609060101010101" charset="-122"/>
                <a:cs typeface="黑体" panose="02010609060101010101" charset="-122"/>
              </a:rPr>
              <a:t>。</a:t>
            </a:r>
            <a:r>
              <a:rPr lang="en-US" altLang="zh-CN" sz="2000" dirty="0" smtClean="0">
                <a:solidFill>
                  <a:srgbClr val="C00000"/>
                </a:solidFill>
                <a:latin typeface="黑体" panose="02010609060101010101" charset="-122"/>
                <a:ea typeface="黑体" panose="02010609060101010101" charset="-122"/>
                <a:cs typeface="黑体" panose="02010609060101010101" charset="-122"/>
              </a:rPr>
              <a:t>对实现第二个百年奋斗目标作出</a:t>
            </a:r>
            <a:r>
              <a:rPr lang="en-US" altLang="zh-CN" sz="2000" b="1" dirty="0" smtClean="0">
                <a:solidFill>
                  <a:srgbClr val="C00000"/>
                </a:solidFill>
                <a:latin typeface="黑体" panose="02010609060101010101" charset="-122"/>
                <a:ea typeface="黑体" panose="02010609060101010101" charset="-122"/>
                <a:cs typeface="黑体" panose="02010609060101010101" charset="-122"/>
              </a:rPr>
              <a:t>分两个阶段推进</a:t>
            </a:r>
            <a:r>
              <a:rPr lang="en-US" altLang="zh-CN" sz="2000" dirty="0" smtClean="0">
                <a:solidFill>
                  <a:srgbClr val="C00000"/>
                </a:solidFill>
                <a:latin typeface="黑体" panose="02010609060101010101" charset="-122"/>
                <a:ea typeface="黑体" panose="02010609060101010101" charset="-122"/>
                <a:cs typeface="黑体" panose="02010609060101010101" charset="-122"/>
              </a:rPr>
              <a:t>的战略安排</a:t>
            </a:r>
            <a:r>
              <a:rPr lang="en-US" altLang="zh-CN" sz="2000" dirty="0" smtClean="0">
                <a:latin typeface="黑体" panose="02010609060101010101" charset="-122"/>
                <a:ea typeface="黑体" panose="02010609060101010101" charset="-122"/>
                <a:cs typeface="黑体" panose="02010609060101010101" charset="-122"/>
              </a:rPr>
              <a:t>，是新形势下党对我国社会主义现代化建设“三步走”总体战略的推进和发展，发出了实现中华民族伟大复兴中国梦的最强音。</a:t>
            </a:r>
            <a:endParaRPr lang="en-US" altLang="zh-CN" sz="2000" dirty="0" smtClean="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p:tgtEl>
                                          <p:spTgt spid="9"/>
                                        </p:tgtEl>
                                        <p:attrNameLst>
                                          <p:attrName>ppt_y</p:attrName>
                                        </p:attrNameLst>
                                      </p:cBhvr>
                                      <p:tavLst>
                                        <p:tav tm="0">
                                          <p:val>
                                            <p:strVal val="#ppt_y+#ppt_h*1.125000"/>
                                          </p:val>
                                        </p:tav>
                                        <p:tav tm="100000">
                                          <p:val>
                                            <p:strVal val="#ppt_y"/>
                                          </p:val>
                                        </p:tav>
                                      </p:tavLst>
                                    </p:anim>
                                    <p:animEffect transition="in" filter="wipe(up)">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5" grpId="0" bldLvl="0" animBg="1"/>
      <p:bldP spid="6" grpId="0" bldLvl="0" animBg="1"/>
      <p:bldP spid="4" grpId="0" animBg="1"/>
      <p:bldP spid="7" grpId="0" bldLvl="0" animBg="1"/>
      <p:bldP spid="8" grpId="0" bldLvl="0" animBg="1"/>
      <p:bldP spid="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6095" y="1844040"/>
            <a:ext cx="5434330" cy="334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5939790" y="1843405"/>
            <a:ext cx="5675630" cy="3348990"/>
          </a:xfrm>
          <a:prstGeom prst="rect">
            <a:avLst/>
          </a:prstGeom>
          <a:effectLst>
            <a:softEdge rad="50800"/>
          </a:effectLst>
        </p:spPr>
        <p:style>
          <a:lnRef idx="0">
            <a:srgbClr val="FFFFFF"/>
          </a:lnRef>
          <a:fillRef idx="1">
            <a:schemeClr val="accent5"/>
          </a:fillRef>
          <a:effectRef idx="0">
            <a:srgbClr val="FFFFFF"/>
          </a:effectRef>
          <a:fontRef idx="minor">
            <a:schemeClr val="lt1"/>
          </a:fontRef>
        </p:style>
        <p:txBody>
          <a:bodyPr wrap="square" anchor="ctr">
            <a:noAutofit/>
          </a:bodyPr>
          <a:lstStyle/>
          <a:p>
            <a:pPr eaLnBrk="0" hangingPunct="0">
              <a:lnSpc>
                <a:spcPct val="130000"/>
              </a:lnSpc>
              <a:spcBef>
                <a:spcPts val="0"/>
              </a:spcBef>
              <a:spcAft>
                <a:spcPts val="0"/>
              </a:spcAft>
            </a:pPr>
            <a:r>
              <a:rPr lang="zh-CN" altLang="en-US" sz="2400" dirty="0">
                <a:solidFill>
                  <a:srgbClr val="000000"/>
                </a:solidFill>
                <a:latin typeface="黑体" panose="02010609060101010101" charset="-122"/>
                <a:ea typeface="黑体" panose="02010609060101010101" charset="-122"/>
                <a:cs typeface="黑体" panose="02010609060101010101" charset="-122"/>
              </a:rPr>
              <a:t>    </a:t>
            </a:r>
            <a:r>
              <a:rPr lang="zh-CN" altLang="en-US" sz="2400" dirty="0">
                <a:solidFill>
                  <a:schemeClr val="bg1"/>
                </a:solidFill>
                <a:latin typeface="黑体" panose="02010609060101010101" charset="-122"/>
                <a:ea typeface="黑体" panose="02010609060101010101" charset="-122"/>
                <a:cs typeface="黑体" panose="02010609060101010101" charset="-122"/>
              </a:rPr>
              <a:t>我们要全面建成小康社会、实现第一个百年奋斗目标，然后再乘势而上开启全面建设社会主义现代化国家新征程，向第二个百年奋斗目标进军。全面建设社会主义现代化国家的进程分</a:t>
            </a:r>
            <a:r>
              <a:rPr lang="zh-CN" altLang="en-US" sz="2400" dirty="0">
                <a:solidFill>
                  <a:srgbClr val="FFC000"/>
                </a:solidFill>
                <a:latin typeface="黑体" panose="02010609060101010101" charset="-122"/>
                <a:ea typeface="黑体" panose="02010609060101010101" charset="-122"/>
                <a:cs typeface="黑体" panose="02010609060101010101" charset="-122"/>
              </a:rPr>
              <a:t>两个阶段</a:t>
            </a:r>
            <a:r>
              <a:rPr lang="zh-CN" altLang="en-US" sz="2400" dirty="0">
                <a:solidFill>
                  <a:schemeClr val="bg1"/>
                </a:solidFill>
                <a:latin typeface="黑体" panose="02010609060101010101" charset="-122"/>
                <a:ea typeface="黑体" panose="02010609060101010101" charset="-122"/>
                <a:cs typeface="黑体" panose="02010609060101010101" charset="-122"/>
              </a:rPr>
              <a:t>来安排。</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algn="r" eaLnBrk="0" hangingPunct="0">
              <a:lnSpc>
                <a:spcPct val="130000"/>
              </a:lnSpc>
              <a:spcBef>
                <a:spcPts val="0"/>
              </a:spcBef>
              <a:spcAft>
                <a:spcPts val="0"/>
              </a:spcAft>
            </a:pPr>
            <a:r>
              <a:rPr lang="en-US" altLang="zh-CN" sz="2400" dirty="0">
                <a:solidFill>
                  <a:schemeClr val="bg1"/>
                </a:solidFill>
                <a:latin typeface="黑体" panose="02010609060101010101" charset="-122"/>
                <a:ea typeface="黑体" panose="02010609060101010101" charset="-122"/>
                <a:cs typeface="黑体" panose="02010609060101010101" charset="-122"/>
              </a:rPr>
              <a:t>——</a:t>
            </a:r>
            <a:r>
              <a:rPr lang="zh-CN" altLang="en-US" sz="2400" dirty="0">
                <a:solidFill>
                  <a:schemeClr val="bg1"/>
                </a:solidFill>
                <a:latin typeface="黑体" panose="02010609060101010101" charset="-122"/>
                <a:ea typeface="黑体" panose="02010609060101010101" charset="-122"/>
                <a:cs typeface="黑体" panose="02010609060101010101" charset="-122"/>
              </a:rPr>
              <a:t>党的十九大报告</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p:txBody>
      </p:sp>
      <p:sp>
        <p:nvSpPr>
          <p:cNvPr id="4" name="矩形 3"/>
          <p:cNvSpPr/>
          <p:nvPr/>
        </p:nvSpPr>
        <p:spPr>
          <a:xfrm>
            <a:off x="1752460" y="370725"/>
            <a:ext cx="8981946" cy="52322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2800" dirty="0" smtClean="0">
                <a:solidFill>
                  <a:schemeClr val="bg1"/>
                </a:solidFill>
                <a:latin typeface="黑体" panose="02010609060101010101" charset="-122"/>
                <a:ea typeface="黑体" panose="02010609060101010101" charset="-122"/>
                <a:cs typeface="黑体" panose="02010609060101010101" charset="-122"/>
              </a:rPr>
              <a:t>2</a:t>
            </a:r>
            <a:r>
              <a:rPr lang="zh-CN" altLang="en-US" sz="2800" dirty="0" smtClean="0">
                <a:solidFill>
                  <a:schemeClr val="bg1"/>
                </a:solidFill>
                <a:latin typeface="黑体" panose="02010609060101010101" charset="-122"/>
                <a:ea typeface="黑体" panose="02010609060101010101" charset="-122"/>
                <a:cs typeface="黑体" panose="02010609060101010101" charset="-122"/>
              </a:rPr>
              <a:t>、实现</a:t>
            </a:r>
            <a:r>
              <a:rPr lang="zh-CN" altLang="en-US" sz="2800" dirty="0">
                <a:solidFill>
                  <a:schemeClr val="bg1"/>
                </a:solidFill>
                <a:latin typeface="黑体" panose="02010609060101010101" charset="-122"/>
                <a:ea typeface="黑体" panose="02010609060101010101" charset="-122"/>
                <a:cs typeface="黑体" panose="02010609060101010101" charset="-122"/>
              </a:rPr>
              <a:t>社会主义现代化强国“两步走”战略的具体安排</a:t>
            </a:r>
            <a:endParaRPr lang="zh-CN" altLang="en-US" sz="2800"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770" y="290830"/>
            <a:ext cx="10284460" cy="3784600"/>
          </a:xfrm>
          <a:prstGeom prst="rect">
            <a:avLst/>
          </a:prstGeom>
          <a:ln w="28575" cmpd="sng">
            <a:solidFill>
              <a:schemeClr val="accent1">
                <a:shade val="50000"/>
              </a:schemeClr>
            </a:solidFill>
            <a:prstDash val="sysDash"/>
          </a:ln>
        </p:spPr>
        <p:style>
          <a:lnRef idx="2">
            <a:schemeClr val="accent5"/>
          </a:lnRef>
          <a:fillRef idx="1">
            <a:schemeClr val="lt1"/>
          </a:fillRef>
          <a:effectRef idx="0">
            <a:schemeClr val="accent5"/>
          </a:effectRef>
          <a:fontRef idx="minor">
            <a:schemeClr val="dk1"/>
          </a:fontRef>
        </p:style>
        <p:txBody>
          <a:bodyPr wrap="square">
            <a:spAutoFit/>
          </a:bodyPr>
          <a:lstStyle/>
          <a:p>
            <a:pPr algn="l" fontAlgn="auto">
              <a:lnSpc>
                <a:spcPct val="120000"/>
              </a:lnSpc>
              <a:buClrTx/>
              <a:buSzTx/>
              <a:buFontTx/>
            </a:pPr>
            <a:r>
              <a:rPr lang="zh-CN" altLang="en-US" sz="2000" b="1" dirty="0">
                <a:solidFill>
                  <a:srgbClr val="C00000"/>
                </a:solidFill>
                <a:latin typeface="黑体" panose="02010609060101010101" charset="-122"/>
                <a:ea typeface="黑体" panose="02010609060101010101" charset="-122"/>
                <a:cs typeface="黑体" panose="02010609060101010101" charset="-122"/>
              </a:rPr>
              <a:t>第一个阶段，从2020年到2035年，在全面建成小康社会的基础上，再奋斗15年，基本实现社会主义现代化。</a:t>
            </a:r>
            <a:r>
              <a:rPr lang="zh-CN" altLang="en-US" sz="2000" dirty="0">
                <a:latin typeface="黑体" panose="02010609060101010101" charset="-122"/>
                <a:ea typeface="黑体" panose="02010609060101010101" charset="-122"/>
                <a:cs typeface="黑体" panose="02010609060101010101" charset="-122"/>
              </a:rPr>
              <a:t>到那时：</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我国经济实力、科技实力将大幅跃升，跻身创新型国家前列；</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人民平等参与、平等发展权利得到充分保障，法治国家、法治政府、法治社会基本建成，各方面制度更加完善，国家治理体系和治理能力现代化基本实现；</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社会文明程度达到新的高度，国家文化软实力显著增强，中华文化影响更加广泛深入；</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人民生活更为宽裕，中等收入群体比例明显提高，城乡区域发展差距和居民生活水平差距显著缩小，基本公共服务均等化基本实现，全体人民共同富裕迈出坚实步伐；</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现代社会治理格局基本形成，社会充满活力又和谐有序；</a:t>
            </a:r>
            <a:endParaRPr lang="zh-CN" altLang="en-US" sz="2000" dirty="0">
              <a:latin typeface="黑体" panose="02010609060101010101" charset="-122"/>
              <a:ea typeface="黑体" panose="02010609060101010101" charset="-122"/>
              <a:cs typeface="黑体" panose="02010609060101010101" charset="-122"/>
            </a:endParaRPr>
          </a:p>
          <a:p>
            <a:pPr marL="342900" indent="-342900" algn="l" fontAlgn="auto">
              <a:lnSpc>
                <a:spcPct val="120000"/>
              </a:lnSpc>
              <a:buClrTx/>
              <a:buSzTx/>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生态环境根本好转，美丽中国目标基本实现。</a:t>
            </a:r>
            <a:endParaRPr lang="zh-CN" altLang="en-US" sz="2000" dirty="0">
              <a:latin typeface="黑体" panose="02010609060101010101" charset="-122"/>
              <a:ea typeface="黑体" panose="02010609060101010101" charset="-122"/>
              <a:cs typeface="黑体" panose="02010609060101010101" charset="-122"/>
            </a:endParaRPr>
          </a:p>
        </p:txBody>
      </p:sp>
      <p:sp>
        <p:nvSpPr>
          <p:cNvPr id="3" name="矩形 2"/>
          <p:cNvSpPr/>
          <p:nvPr/>
        </p:nvSpPr>
        <p:spPr>
          <a:xfrm>
            <a:off x="953770" y="4075430"/>
            <a:ext cx="10284460" cy="2306955"/>
          </a:xfrm>
          <a:prstGeom prst="rect">
            <a:avLst/>
          </a:prstGeom>
          <a:ln w="28575" cmpd="sng">
            <a:solidFill>
              <a:schemeClr val="accent1">
                <a:shade val="50000"/>
              </a:schemeClr>
            </a:solidFill>
            <a:prstDash val="sysDash"/>
          </a:ln>
        </p:spPr>
        <p:style>
          <a:lnRef idx="2">
            <a:schemeClr val="accent5"/>
          </a:lnRef>
          <a:fillRef idx="1">
            <a:schemeClr val="lt1"/>
          </a:fillRef>
          <a:effectRef idx="0">
            <a:schemeClr val="accent5"/>
          </a:effectRef>
          <a:fontRef idx="minor">
            <a:schemeClr val="dk1"/>
          </a:fontRef>
        </p:style>
        <p:txBody>
          <a:bodyPr wrap="square">
            <a:spAutoFit/>
          </a:bodyPr>
          <a:lstStyle/>
          <a:p>
            <a:pPr fontAlgn="auto">
              <a:lnSpc>
                <a:spcPct val="120000"/>
              </a:lnSpc>
            </a:pPr>
            <a:r>
              <a:rPr sz="2000" b="1" dirty="0">
                <a:solidFill>
                  <a:srgbClr val="C00000"/>
                </a:solidFill>
                <a:latin typeface="黑体" panose="02010609060101010101" charset="-122"/>
                <a:ea typeface="黑体" panose="02010609060101010101" charset="-122"/>
                <a:cs typeface="黑体" panose="02010609060101010101" charset="-122"/>
              </a:rPr>
              <a:t>第二个阶段，从2035年到本世纪中叶，在基本实现现代化的基础上，再奋斗15年，把我国建成富强民主文明和谐美丽的社会主义现代化强国。</a:t>
            </a:r>
            <a:r>
              <a:rPr sz="2000" dirty="0">
                <a:latin typeface="黑体" panose="02010609060101010101" charset="-122"/>
                <a:ea typeface="黑体" panose="02010609060101010101" charset="-122"/>
                <a:cs typeface="黑体" panose="02010609060101010101" charset="-122"/>
              </a:rPr>
              <a:t>到那时</a:t>
            </a:r>
            <a:r>
              <a:rPr lang="zh-CN" sz="2000" dirty="0">
                <a:latin typeface="黑体" panose="02010609060101010101" charset="-122"/>
                <a:ea typeface="黑体" panose="02010609060101010101" charset="-122"/>
                <a:cs typeface="黑体" panose="02010609060101010101" charset="-122"/>
              </a:rPr>
              <a:t>：</a:t>
            </a:r>
            <a:endParaRPr lang="zh-CN" sz="2000" dirty="0">
              <a:latin typeface="黑体" panose="02010609060101010101" charset="-122"/>
              <a:ea typeface="黑体" panose="02010609060101010101" charset="-122"/>
              <a:cs typeface="黑体" panose="02010609060101010101" charset="-122"/>
            </a:endParaRPr>
          </a:p>
          <a:p>
            <a:pPr marL="342900" indent="-342900" fontAlgn="auto">
              <a:lnSpc>
                <a:spcPct val="120000"/>
              </a:lnSpc>
              <a:buFont typeface="Arial" panose="020B0604020202020204" pitchFamily="34" charset="0"/>
              <a:buChar char="•"/>
            </a:pPr>
            <a:r>
              <a:rPr sz="2000" dirty="0">
                <a:latin typeface="黑体" panose="02010609060101010101" charset="-122"/>
                <a:ea typeface="黑体" panose="02010609060101010101" charset="-122"/>
                <a:cs typeface="黑体" panose="02010609060101010101" charset="-122"/>
              </a:rPr>
              <a:t>我国物质文明、政治文明、精神文明、社会文明、生态文明将全面提升，实现国家治理体系和治理能力现代化，成为综合国力和国际影响力领先的国家，全体人民共同富裕基本实现，我国人民将享有更加幸福安康的生活，中华民族将以更加昂扬的姿态屹立于世界民族之林。</a:t>
            </a:r>
            <a:endParaRPr sz="20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 calcmode="lin" valueType="num">
                                      <p:cBhvr additive="base">
                                        <p:cTn id="49"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 calcmode="lin" valueType="num">
                                      <p:cBhvr additive="base">
                                        <p:cTn id="55"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grpSp>
        <p:nvGrpSpPr>
          <p:cNvPr id="20" name="组合 19"/>
          <p:cNvGrpSpPr/>
          <p:nvPr/>
        </p:nvGrpSpPr>
        <p:grpSpPr>
          <a:xfrm>
            <a:off x="1045070" y="1644001"/>
            <a:ext cx="501650" cy="330200"/>
            <a:chOff x="2762976" y="2497837"/>
            <a:chExt cx="501650" cy="330200"/>
          </a:xfrm>
        </p:grpSpPr>
        <p:sp>
          <p:nvSpPr>
            <p:cNvPr id="21" name="燕尾形 15"/>
            <p:cNvSpPr/>
            <p:nvPr/>
          </p:nvSpPr>
          <p:spPr>
            <a:xfrm>
              <a:off x="2762976" y="2497837"/>
              <a:ext cx="165100" cy="330200"/>
            </a:xfrm>
            <a:prstGeom prst="chevron">
              <a:avLst/>
            </a:prstGeom>
            <a:solidFill>
              <a:srgbClr val="FF0000"/>
            </a:solidFill>
            <a:ln w="12700" cap="flat" cmpd="sng" algn="ctr">
              <a:solidFill>
                <a:srgbClr val="FF0000"/>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sp>
          <p:nvSpPr>
            <p:cNvPr id="22" name="燕尾形 16"/>
            <p:cNvSpPr/>
            <p:nvPr/>
          </p:nvSpPr>
          <p:spPr>
            <a:xfrm>
              <a:off x="2928076" y="2497837"/>
              <a:ext cx="165100" cy="330200"/>
            </a:xfrm>
            <a:prstGeom prst="chevron">
              <a:avLst/>
            </a:prstGeom>
            <a:solidFill>
              <a:srgbClr val="FF3399">
                <a:lumMod val="50000"/>
              </a:srgbClr>
            </a:solidFill>
            <a:ln w="12700" cap="flat" cmpd="sng" algn="ctr">
              <a:solidFill>
                <a:srgbClr val="FF3399">
                  <a:lumMod val="50000"/>
                </a:srgbClr>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sp>
          <p:nvSpPr>
            <p:cNvPr id="23" name="燕尾形 17"/>
            <p:cNvSpPr/>
            <p:nvPr/>
          </p:nvSpPr>
          <p:spPr>
            <a:xfrm>
              <a:off x="3099526" y="2497837"/>
              <a:ext cx="165100" cy="330200"/>
            </a:xfrm>
            <a:prstGeom prst="chevron">
              <a:avLst/>
            </a:prstGeom>
            <a:solidFill>
              <a:sysClr val="windowText" lastClr="000000">
                <a:lumMod val="85000"/>
                <a:lumOff val="15000"/>
              </a:sysClr>
            </a:solidFill>
            <a:ln w="12700" cap="flat" cmpd="sng" algn="ctr">
              <a:solidFill>
                <a:srgbClr val="E7E6E6">
                  <a:lumMod val="25000"/>
                </a:srgbClr>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grpSp>
      <p:grpSp>
        <p:nvGrpSpPr>
          <p:cNvPr id="24" name="Group 54"/>
          <p:cNvGrpSpPr/>
          <p:nvPr/>
        </p:nvGrpSpPr>
        <p:grpSpPr bwMode="auto">
          <a:xfrm>
            <a:off x="1621790" y="1312545"/>
            <a:ext cx="9709150" cy="1376045"/>
            <a:chOff x="0" y="190606"/>
            <a:chExt cx="9461345" cy="1378129"/>
          </a:xfrm>
        </p:grpSpPr>
        <p:sp>
          <p:nvSpPr>
            <p:cNvPr id="25" name="TextBox 105"/>
            <p:cNvSpPr>
              <a:spLocks noChangeArrowheads="1"/>
            </p:cNvSpPr>
            <p:nvPr/>
          </p:nvSpPr>
          <p:spPr bwMode="auto">
            <a:xfrm>
              <a:off x="84795" y="190606"/>
              <a:ext cx="9376550" cy="1378129"/>
            </a:xfrm>
            <a:prstGeom prst="roundRect">
              <a:avLst>
                <a:gd name="adj" fmla="val 8176"/>
              </a:avLst>
            </a:prstGeom>
            <a:noFill/>
            <a:ln w="19050">
              <a:solidFill>
                <a:srgbClr val="FF9933">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457200" eaLnBrk="1" fontAlgn="auto" hangingPunct="1">
                <a:spcBef>
                  <a:spcPct val="0"/>
                </a:spcBef>
                <a:spcAft>
                  <a:spcPts val="0"/>
                </a:spcAft>
                <a:buFont typeface="Arial" panose="020B0604020202020204" pitchFamily="34" charset="0"/>
                <a:buNone/>
                <a:defRPr/>
              </a:pPr>
              <a:r>
                <a:rPr lang="en-US" altLang="zh-CN" sz="1500" b="1" kern="0" dirty="0">
                  <a:solidFill>
                    <a:srgbClr val="C00000"/>
                  </a:solidFill>
                  <a:latin typeface="阿里巴巴普惠体" panose="00020600040101010101" pitchFamily="18" charset="-122"/>
                  <a:ea typeface="阿里巴巴普惠体" panose="00020600040101010101" pitchFamily="18" charset="-122"/>
                  <a:sym typeface="微软雅黑" panose="020B0503020204020204" pitchFamily="34" charset="-122"/>
                </a:rPr>
                <a:t> </a:t>
              </a:r>
              <a:endParaRPr lang="zh-CN" altLang="en-US" sz="1500" b="1" kern="0" dirty="0">
                <a:solidFill>
                  <a:srgbClr val="C00000"/>
                </a:solidFill>
                <a:latin typeface="阿里巴巴普惠体" panose="00020600040101010101" pitchFamily="18" charset="-122"/>
                <a:ea typeface="阿里巴巴普惠体" panose="00020600040101010101" pitchFamily="18" charset="-122"/>
              </a:endParaRPr>
            </a:p>
          </p:txBody>
        </p:sp>
        <p:sp>
          <p:nvSpPr>
            <p:cNvPr id="26" name="流程图: 联系 107"/>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457200" eaLnBrk="1" fontAlgn="auto" hangingPunct="1">
                <a:spcBef>
                  <a:spcPct val="0"/>
                </a:spcBef>
                <a:spcAft>
                  <a:spcPts val="0"/>
                </a:spcAft>
                <a:buFontTx/>
                <a:buNone/>
                <a:defRPr/>
              </a:pPr>
              <a:endParaRPr lang="zh-CN" altLang="zh-CN" sz="1800" kern="0" dirty="0">
                <a:solidFill>
                  <a:prstClr val="black"/>
                </a:solidFill>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27" name="矩形 26"/>
          <p:cNvSpPr>
            <a:spLocks noChangeArrowheads="1"/>
          </p:cNvSpPr>
          <p:nvPr/>
        </p:nvSpPr>
        <p:spPr bwMode="auto">
          <a:xfrm>
            <a:off x="1823311" y="1392878"/>
            <a:ext cx="9416466" cy="1290320"/>
          </a:xfrm>
          <a:prstGeom prst="rect">
            <a:avLst/>
          </a:prstGeom>
          <a:noFill/>
          <a:ln w="9525">
            <a:noFill/>
            <a:miter lim="800000"/>
          </a:ln>
        </p:spPr>
        <p:txBody>
          <a:bodyPr wrap="square" lIns="91431" tIns="45716" rIns="91431" bIns="45716">
            <a:spAutoFit/>
          </a:bodyPr>
          <a:lstStyle/>
          <a:p>
            <a:pPr eaLnBrk="1" hangingPunct="1">
              <a:lnSpc>
                <a:spcPct val="130000"/>
              </a:lnSpc>
              <a:spcBef>
                <a:spcPts val="0"/>
              </a:spcBef>
              <a:spcAft>
                <a:spcPts val="0"/>
              </a:spcAft>
            </a:pPr>
            <a:r>
              <a:rPr lang="zh-CN" altLang="en-US" sz="2000" b="1" dirty="0">
                <a:latin typeface="黑体" panose="02010609060101010101" charset="-122"/>
                <a:ea typeface="黑体" panose="02010609060101010101" charset="-122"/>
                <a:cs typeface="黑体" panose="02010609060101010101" charset="-122"/>
                <a:sym typeface="+mn-ea"/>
              </a:rPr>
              <a:t>社会主要矛盾</a:t>
            </a:r>
            <a:r>
              <a:rPr lang="zh-CN" altLang="en-US" sz="2000" dirty="0">
                <a:latin typeface="黑体" panose="02010609060101010101" charset="-122"/>
                <a:ea typeface="黑体" panose="02010609060101010101" charset="-122"/>
                <a:cs typeface="黑体" panose="02010609060101010101" charset="-122"/>
                <a:sym typeface="+mn-ea"/>
              </a:rPr>
              <a:t>是社会基本矛盾在一定社会历史阶段的具体表现，反映着这种社会形态在一定发展阶段存在的</a:t>
            </a:r>
            <a:r>
              <a:rPr lang="zh-CN" altLang="en-US" sz="2000" b="1" dirty="0">
                <a:latin typeface="黑体" panose="02010609060101010101" charset="-122"/>
                <a:ea typeface="黑体" panose="02010609060101010101" charset="-122"/>
                <a:cs typeface="黑体" panose="02010609060101010101" charset="-122"/>
                <a:sym typeface="+mn-ea"/>
              </a:rPr>
              <a:t>最突出的问题</a:t>
            </a:r>
            <a:r>
              <a:rPr lang="zh-CN" altLang="en-US" sz="2000" dirty="0">
                <a:latin typeface="黑体" panose="02010609060101010101" charset="-122"/>
                <a:ea typeface="黑体" panose="02010609060101010101" charset="-122"/>
                <a:cs typeface="黑体" panose="02010609060101010101" charset="-122"/>
                <a:sym typeface="+mn-ea"/>
              </a:rPr>
              <a:t>。它“规定或影响着其他矛盾”的存在和发展。</a:t>
            </a:r>
            <a:endParaRPr lang="zh-CN" altLang="en-US" sz="2000" dirty="0">
              <a:latin typeface="黑体" panose="02010609060101010101" charset="-122"/>
              <a:ea typeface="黑体" panose="02010609060101010101" charset="-122"/>
              <a:cs typeface="黑体" panose="02010609060101010101" charset="-122"/>
              <a:sym typeface="+mn-ea"/>
            </a:endParaRPr>
          </a:p>
        </p:txBody>
      </p:sp>
      <p:sp>
        <p:nvSpPr>
          <p:cNvPr id="28" name="圆角矩形 64"/>
          <p:cNvSpPr/>
          <p:nvPr/>
        </p:nvSpPr>
        <p:spPr>
          <a:xfrm>
            <a:off x="2086523" y="3086348"/>
            <a:ext cx="4310679" cy="596944"/>
          </a:xfrm>
          <a:prstGeom prst="roundRect">
            <a:avLst>
              <a:gd name="adj" fmla="val 50000"/>
            </a:avLst>
          </a:prstGeom>
          <a:solidFill>
            <a:srgbClr val="C00000"/>
          </a:solidFill>
          <a:ln w="12700" cap="flat" cmpd="sng" algn="ctr">
            <a:solidFill>
              <a:srgbClr val="C00000"/>
            </a:solidFill>
            <a:prstDash val="solid"/>
          </a:ln>
          <a:effectLst/>
        </p:spPr>
        <p:txBody>
          <a:bodyPr rtlCol="0" anchor="ctr"/>
          <a:lstStyle/>
          <a:p>
            <a:pPr algn="ctr" defTabSz="914400"/>
            <a:r>
              <a:rPr lang="zh-CN" altLang="en-US" sz="2000" b="1" kern="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rPr>
              <a:t>抓住“主要矛盾”</a:t>
            </a:r>
            <a:endParaRPr lang="zh-CN" altLang="en-US" sz="2000" b="1" kern="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endParaRPr>
          </a:p>
        </p:txBody>
      </p:sp>
      <p:sp>
        <p:nvSpPr>
          <p:cNvPr id="29" name="圆角矩形 65"/>
          <p:cNvSpPr/>
          <p:nvPr/>
        </p:nvSpPr>
        <p:spPr>
          <a:xfrm>
            <a:off x="6397203" y="3086348"/>
            <a:ext cx="4885754" cy="596944"/>
          </a:xfrm>
          <a:prstGeom prst="roundRect">
            <a:avLst>
              <a:gd name="adj" fmla="val 50000"/>
            </a:avLst>
          </a:prstGeom>
          <a:solidFill>
            <a:sysClr val="window" lastClr="FFFFFF"/>
          </a:solidFill>
          <a:ln w="12700" cap="flat" cmpd="sng" algn="ctr">
            <a:solidFill>
              <a:srgbClr val="C00000"/>
            </a:solidFill>
            <a:prstDash val="solid"/>
          </a:ln>
          <a:effectLst/>
        </p:spPr>
        <p:txBody>
          <a:bodyPr rtlCol="0" anchor="ctr"/>
          <a:lstStyle/>
          <a:p>
            <a:pPr lvl="0" algn="ctr" defTabSz="914400">
              <a:defRPr/>
            </a:pPr>
            <a:r>
              <a:rPr lang="zh-CN" altLang="en-US" sz="2000" b="1" kern="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rPr>
              <a:t>其 他 问 题 迎 刃 而 解</a:t>
            </a:r>
            <a:endParaRPr lang="zh-CN" altLang="en-US" sz="2000" b="1" kern="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endParaRPr>
          </a:p>
        </p:txBody>
      </p:sp>
      <p:cxnSp>
        <p:nvCxnSpPr>
          <p:cNvPr id="30" name="直接连接符 29"/>
          <p:cNvCxnSpPr/>
          <p:nvPr/>
        </p:nvCxnSpPr>
        <p:spPr>
          <a:xfrm>
            <a:off x="6244803" y="3393099"/>
            <a:ext cx="263261" cy="0"/>
          </a:xfrm>
          <a:prstGeom prst="line">
            <a:avLst/>
          </a:prstGeom>
          <a:noFill/>
          <a:ln w="28575" cap="flat" cmpd="sng" algn="ctr">
            <a:solidFill>
              <a:srgbClr val="C00000"/>
            </a:solidFill>
            <a:prstDash val="solid"/>
            <a:miter lim="800000"/>
          </a:ln>
          <a:effectLst/>
        </p:spPr>
      </p:cxnSp>
      <p:sp>
        <p:nvSpPr>
          <p:cNvPr id="31" name="椭圆 30"/>
          <p:cNvSpPr/>
          <p:nvPr/>
        </p:nvSpPr>
        <p:spPr>
          <a:xfrm>
            <a:off x="6489802" y="3306379"/>
            <a:ext cx="163996" cy="163996"/>
          </a:xfrm>
          <a:prstGeom prst="ellipse">
            <a:avLst/>
          </a:prstGeom>
          <a:solidFill>
            <a:srgbClr val="C00000"/>
          </a:solidFill>
          <a:ln w="12700" cap="flat" cmpd="sng" algn="ctr">
            <a:noFill/>
            <a:prstDash val="solid"/>
            <a:miter lim="800000"/>
          </a:ln>
          <a:effectLst/>
        </p:spPr>
        <p:txBody>
          <a:bodyPr rtlCol="0" anchor="ctr"/>
          <a:lstStyle/>
          <a:p>
            <a:pPr algn="ctr" defTabSz="914400" eaLnBrk="1" fontAlgn="auto" hangingPunct="1">
              <a:spcBef>
                <a:spcPts val="0"/>
              </a:spcBef>
              <a:spcAft>
                <a:spcPts val="0"/>
              </a:spcAft>
              <a:defRPr/>
            </a:pPr>
            <a:endParaRPr lang="zh-CN" altLang="en-US" sz="2000" kern="0" dirty="0">
              <a:solidFill>
                <a:prstClr val="white"/>
              </a:solidFill>
              <a:latin typeface="阿里巴巴普惠体" panose="00020600040101010101" pitchFamily="18" charset="-122"/>
              <a:ea typeface="阿里巴巴普惠体" panose="00020600040101010101" pitchFamily="18" charset="-122"/>
            </a:endParaRPr>
          </a:p>
        </p:txBody>
      </p:sp>
      <p:grpSp>
        <p:nvGrpSpPr>
          <p:cNvPr id="32" name="Group 4"/>
          <p:cNvGrpSpPr>
            <a:grpSpLocks noChangeAspect="1"/>
          </p:cNvGrpSpPr>
          <p:nvPr/>
        </p:nvGrpSpPr>
        <p:grpSpPr bwMode="auto">
          <a:xfrm>
            <a:off x="1094917" y="3153987"/>
            <a:ext cx="903606" cy="461665"/>
            <a:chOff x="3222" y="1845"/>
            <a:chExt cx="1237" cy="632"/>
          </a:xfrm>
          <a:solidFill>
            <a:srgbClr val="C00000"/>
          </a:solidFill>
        </p:grpSpPr>
        <p:sp>
          <p:nvSpPr>
            <p:cNvPr id="33" name="Freeform 5"/>
            <p:cNvSpPr/>
            <p:nvPr/>
          </p:nvSpPr>
          <p:spPr bwMode="auto">
            <a:xfrm>
              <a:off x="3608" y="1845"/>
              <a:ext cx="851" cy="632"/>
            </a:xfrm>
            <a:custGeom>
              <a:avLst/>
              <a:gdLst>
                <a:gd name="T0" fmla="*/ 366 w 626"/>
                <a:gd name="T1" fmla="*/ 413 h 465"/>
                <a:gd name="T2" fmla="*/ 313 w 626"/>
                <a:gd name="T3" fmla="*/ 362 h 465"/>
                <a:gd name="T4" fmla="*/ 338 w 626"/>
                <a:gd name="T5" fmla="*/ 362 h 465"/>
                <a:gd name="T6" fmla="*/ 392 w 626"/>
                <a:gd name="T7" fmla="*/ 310 h 465"/>
                <a:gd name="T8" fmla="*/ 338 w 626"/>
                <a:gd name="T9" fmla="*/ 258 h 465"/>
                <a:gd name="T10" fmla="*/ 414 w 626"/>
                <a:gd name="T11" fmla="*/ 207 h 465"/>
                <a:gd name="T12" fmla="*/ 361 w 626"/>
                <a:gd name="T13" fmla="*/ 155 h 465"/>
                <a:gd name="T14" fmla="*/ 573 w 626"/>
                <a:gd name="T15" fmla="*/ 155 h 465"/>
                <a:gd name="T16" fmla="*/ 626 w 626"/>
                <a:gd name="T17" fmla="*/ 103 h 465"/>
                <a:gd name="T18" fmla="*/ 573 w 626"/>
                <a:gd name="T19" fmla="*/ 52 h 465"/>
                <a:gd name="T20" fmla="*/ 260 w 626"/>
                <a:gd name="T21" fmla="*/ 52 h 465"/>
                <a:gd name="T22" fmla="*/ 207 w 626"/>
                <a:gd name="T23" fmla="*/ 0 h 465"/>
                <a:gd name="T24" fmla="*/ 102 w 626"/>
                <a:gd name="T25" fmla="*/ 0 h 465"/>
                <a:gd name="T26" fmla="*/ 48 w 626"/>
                <a:gd name="T27" fmla="*/ 52 h 465"/>
                <a:gd name="T28" fmla="*/ 49 w 626"/>
                <a:gd name="T29" fmla="*/ 54 h 465"/>
                <a:gd name="T30" fmla="*/ 0 w 626"/>
                <a:gd name="T31" fmla="*/ 113 h 465"/>
                <a:gd name="T32" fmla="*/ 0 w 626"/>
                <a:gd name="T33" fmla="*/ 403 h 465"/>
                <a:gd name="T34" fmla="*/ 65 w 626"/>
                <a:gd name="T35" fmla="*/ 465 h 465"/>
                <a:gd name="T36" fmla="*/ 208 w 626"/>
                <a:gd name="T37" fmla="*/ 465 h 465"/>
                <a:gd name="T38" fmla="*/ 244 w 626"/>
                <a:gd name="T39" fmla="*/ 465 h 465"/>
                <a:gd name="T40" fmla="*/ 313 w 626"/>
                <a:gd name="T41" fmla="*/ 465 h 465"/>
                <a:gd name="T42" fmla="*/ 366 w 626"/>
                <a:gd name="T43" fmla="*/ 41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 h="465">
                  <a:moveTo>
                    <a:pt x="366" y="413"/>
                  </a:moveTo>
                  <a:cubicBezTo>
                    <a:pt x="366" y="385"/>
                    <a:pt x="342" y="362"/>
                    <a:pt x="313" y="362"/>
                  </a:cubicBezTo>
                  <a:cubicBezTo>
                    <a:pt x="338" y="362"/>
                    <a:pt x="338" y="362"/>
                    <a:pt x="338" y="362"/>
                  </a:cubicBezTo>
                  <a:cubicBezTo>
                    <a:pt x="368" y="362"/>
                    <a:pt x="392" y="338"/>
                    <a:pt x="392" y="310"/>
                  </a:cubicBezTo>
                  <a:cubicBezTo>
                    <a:pt x="392" y="281"/>
                    <a:pt x="368" y="258"/>
                    <a:pt x="338" y="258"/>
                  </a:cubicBezTo>
                  <a:cubicBezTo>
                    <a:pt x="368" y="258"/>
                    <a:pt x="416" y="258"/>
                    <a:pt x="414" y="207"/>
                  </a:cubicBezTo>
                  <a:cubicBezTo>
                    <a:pt x="413" y="178"/>
                    <a:pt x="390" y="155"/>
                    <a:pt x="361" y="155"/>
                  </a:cubicBezTo>
                  <a:cubicBezTo>
                    <a:pt x="573" y="155"/>
                    <a:pt x="573" y="155"/>
                    <a:pt x="573" y="155"/>
                  </a:cubicBezTo>
                  <a:cubicBezTo>
                    <a:pt x="602" y="155"/>
                    <a:pt x="626" y="132"/>
                    <a:pt x="626" y="103"/>
                  </a:cubicBezTo>
                  <a:cubicBezTo>
                    <a:pt x="626" y="75"/>
                    <a:pt x="602" y="52"/>
                    <a:pt x="573" y="52"/>
                  </a:cubicBezTo>
                  <a:cubicBezTo>
                    <a:pt x="260" y="52"/>
                    <a:pt x="260" y="52"/>
                    <a:pt x="260" y="52"/>
                  </a:cubicBezTo>
                  <a:cubicBezTo>
                    <a:pt x="260" y="23"/>
                    <a:pt x="236" y="0"/>
                    <a:pt x="207" y="0"/>
                  </a:cubicBezTo>
                  <a:cubicBezTo>
                    <a:pt x="102" y="0"/>
                    <a:pt x="102" y="0"/>
                    <a:pt x="102" y="0"/>
                  </a:cubicBezTo>
                  <a:cubicBezTo>
                    <a:pt x="72" y="0"/>
                    <a:pt x="48" y="23"/>
                    <a:pt x="48" y="52"/>
                  </a:cubicBezTo>
                  <a:cubicBezTo>
                    <a:pt x="48" y="52"/>
                    <a:pt x="48" y="53"/>
                    <a:pt x="49" y="54"/>
                  </a:cubicBezTo>
                  <a:cubicBezTo>
                    <a:pt x="21" y="60"/>
                    <a:pt x="0" y="85"/>
                    <a:pt x="0" y="113"/>
                  </a:cubicBezTo>
                  <a:cubicBezTo>
                    <a:pt x="0" y="403"/>
                    <a:pt x="0" y="403"/>
                    <a:pt x="0" y="403"/>
                  </a:cubicBezTo>
                  <a:cubicBezTo>
                    <a:pt x="0" y="437"/>
                    <a:pt x="29" y="465"/>
                    <a:pt x="65" y="465"/>
                  </a:cubicBezTo>
                  <a:cubicBezTo>
                    <a:pt x="208" y="465"/>
                    <a:pt x="208" y="465"/>
                    <a:pt x="208" y="465"/>
                  </a:cubicBezTo>
                  <a:cubicBezTo>
                    <a:pt x="244" y="465"/>
                    <a:pt x="244" y="465"/>
                    <a:pt x="244" y="465"/>
                  </a:cubicBezTo>
                  <a:cubicBezTo>
                    <a:pt x="313" y="465"/>
                    <a:pt x="313" y="465"/>
                    <a:pt x="313" y="465"/>
                  </a:cubicBezTo>
                  <a:cubicBezTo>
                    <a:pt x="342" y="465"/>
                    <a:pt x="366" y="442"/>
                    <a:pt x="366" y="4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b="1" dirty="0">
                <a:solidFill>
                  <a:srgbClr val="000000"/>
                </a:solidFill>
                <a:latin typeface="阿里巴巴普惠体" panose="00020600040101010101" pitchFamily="18" charset="-122"/>
                <a:ea typeface="阿里巴巴普惠体" panose="00020600040101010101" pitchFamily="18" charset="-122"/>
                <a:cs typeface="+mn-ea"/>
                <a:sym typeface="+mn-lt"/>
              </a:endParaRPr>
            </a:p>
          </p:txBody>
        </p:sp>
        <p:sp>
          <p:nvSpPr>
            <p:cNvPr id="34" name="Rectangle 6"/>
            <p:cNvSpPr>
              <a:spLocks noChangeArrowheads="1"/>
            </p:cNvSpPr>
            <p:nvPr/>
          </p:nvSpPr>
          <p:spPr bwMode="auto">
            <a:xfrm>
              <a:off x="3222" y="1931"/>
              <a:ext cx="319" cy="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b="1" dirty="0">
                <a:solidFill>
                  <a:srgbClr val="000000"/>
                </a:solidFill>
                <a:latin typeface="阿里巴巴普惠体" panose="00020600040101010101" pitchFamily="18" charset="-122"/>
                <a:ea typeface="阿里巴巴普惠体" panose="00020600040101010101" pitchFamily="18" charset="-122"/>
                <a:cs typeface="+mn-ea"/>
                <a:sym typeface="+mn-lt"/>
              </a:endParaRPr>
            </a:p>
          </p:txBody>
        </p:sp>
      </p:grpSp>
      <p:sp>
        <p:nvSpPr>
          <p:cNvPr id="35" name="矩形 83"/>
          <p:cNvSpPr>
            <a:spLocks noChangeArrowheads="1"/>
          </p:cNvSpPr>
          <p:nvPr/>
        </p:nvSpPr>
        <p:spPr bwMode="auto">
          <a:xfrm>
            <a:off x="1094917" y="3779512"/>
            <a:ext cx="10236468" cy="1899124"/>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eaLnBrk="1" hangingPunct="1">
              <a:spcBef>
                <a:spcPct val="0"/>
              </a:spcBef>
              <a:buFontTx/>
              <a:buNone/>
              <a:defRPr/>
            </a:pPr>
            <a:endPar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6" name="矩形 35"/>
          <p:cNvSpPr>
            <a:spLocks noChangeArrowheads="1"/>
          </p:cNvSpPr>
          <p:nvPr/>
        </p:nvSpPr>
        <p:spPr bwMode="auto">
          <a:xfrm>
            <a:off x="1210170" y="4230011"/>
            <a:ext cx="9890556" cy="890270"/>
          </a:xfrm>
          <a:prstGeom prst="rect">
            <a:avLst/>
          </a:prstGeom>
          <a:noFill/>
          <a:ln w="9525">
            <a:noFill/>
            <a:miter lim="800000"/>
          </a:ln>
        </p:spPr>
        <p:txBody>
          <a:bodyPr wrap="square" lIns="91431" tIns="45716" rIns="91431" bIns="45716">
            <a:spAutoFit/>
          </a:bodyPr>
          <a:lstStyle/>
          <a:p>
            <a:pPr marL="285750" indent="-285750" eaLnBrk="1" hangingPunct="1">
              <a:lnSpc>
                <a:spcPct val="130000"/>
              </a:lnSpc>
              <a:buFont typeface="Arial" panose="020B0604020202020204" pitchFamily="34" charset="0"/>
              <a:buChar char="•"/>
            </a:pPr>
            <a:r>
              <a:rPr lang="zh-CN" altLang="en-US" sz="2000" dirty="0">
                <a:solidFill>
                  <a:srgbClr val="000000"/>
                </a:solidFill>
                <a:latin typeface="黑体" panose="02010609060101010101" charset="-122"/>
                <a:ea typeface="黑体" panose="02010609060101010101" charset="-122"/>
                <a:sym typeface="+mn-ea"/>
              </a:rPr>
              <a:t>唯物辩证法告诉我们，任何一个社会都充满各种矛盾，其中起</a:t>
            </a:r>
            <a:r>
              <a:rPr lang="zh-CN" altLang="en-US" sz="2000" b="1" dirty="0">
                <a:solidFill>
                  <a:srgbClr val="000000"/>
                </a:solidFill>
                <a:latin typeface="黑体" panose="02010609060101010101" charset="-122"/>
                <a:ea typeface="黑体" panose="02010609060101010101" charset="-122"/>
                <a:sym typeface="+mn-ea"/>
              </a:rPr>
              <a:t>主导和支配作用</a:t>
            </a:r>
            <a:r>
              <a:rPr lang="zh-CN" altLang="en-US" sz="2000" dirty="0">
                <a:solidFill>
                  <a:srgbClr val="000000"/>
                </a:solidFill>
                <a:latin typeface="黑体" panose="02010609060101010101" charset="-122"/>
                <a:ea typeface="黑体" panose="02010609060101010101" charset="-122"/>
                <a:sym typeface="+mn-ea"/>
              </a:rPr>
              <a:t>的是主要矛盾，它对社会发展起决定性作用</a:t>
            </a:r>
            <a:r>
              <a:rPr lang="zh-CN" altLang="en-US" sz="2000" dirty="0" smtClean="0">
                <a:solidFill>
                  <a:srgbClr val="000000"/>
                </a:solidFill>
                <a:latin typeface="黑体" panose="02010609060101010101" charset="-122"/>
                <a:ea typeface="黑体" panose="02010609060101010101" charset="-122"/>
                <a:sym typeface="+mn-ea"/>
              </a:rPr>
              <a:t>。</a:t>
            </a:r>
            <a:endParaRPr lang="zh-CN" altLang="en-US" sz="2000" b="1" kern="1200" dirty="0" smtClean="0">
              <a:solidFill>
                <a:srgbClr val="000000"/>
              </a:solidFill>
              <a:latin typeface="黑体" panose="02010609060101010101" charset="-122"/>
              <a:ea typeface="黑体" panose="02010609060101010101" charset="-122"/>
              <a:cs typeface="+mn-cs"/>
              <a:sym typeface="+mn-ea"/>
            </a:endParaRPr>
          </a:p>
        </p:txBody>
      </p:sp>
      <p:sp>
        <p:nvSpPr>
          <p:cNvPr id="16" name="矩形 15"/>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750"/>
                                        <p:tgtEl>
                                          <p:spTgt spid="2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childTnLst>
                          </p:cTn>
                        </p:par>
                        <p:par>
                          <p:cTn id="49" fill="hold">
                            <p:stCondLst>
                              <p:cond delay="1000"/>
                            </p:stCondLst>
                            <p:childTnLst>
                              <p:par>
                                <p:cTn id="50" presetID="14" presetClass="entr" presetSubtype="1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1" grpId="0" animBg="1"/>
      <p:bldP spid="35" grpId="0" animBg="1"/>
      <p:bldP spid="36" grpId="0"/>
      <p:bldP spid="1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5365" y="576580"/>
            <a:ext cx="8636000" cy="7067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zh-CN" altLang="en-US" sz="2000" dirty="0">
                <a:solidFill>
                  <a:schemeClr val="bg1"/>
                </a:solidFill>
                <a:latin typeface="黑体" panose="02010609060101010101" charset="-122"/>
                <a:ea typeface="黑体" panose="02010609060101010101" charset="-122"/>
                <a:cs typeface="黑体" panose="02010609060101010101" charset="-122"/>
              </a:rPr>
              <a:t>党的</a:t>
            </a:r>
            <a:r>
              <a:rPr lang="zh-CN" altLang="en-US" sz="2000" dirty="0" smtClean="0">
                <a:solidFill>
                  <a:schemeClr val="bg1"/>
                </a:solidFill>
                <a:latin typeface="黑体" panose="02010609060101010101" charset="-122"/>
                <a:ea typeface="黑体" panose="02010609060101010101" charset="-122"/>
                <a:cs typeface="黑体" panose="02010609060101010101" charset="-122"/>
              </a:rPr>
              <a:t>十九</a:t>
            </a:r>
            <a:r>
              <a:rPr lang="zh-CN" altLang="en-US" sz="2000" dirty="0">
                <a:solidFill>
                  <a:schemeClr val="bg1"/>
                </a:solidFill>
                <a:latin typeface="黑体" panose="02010609060101010101" charset="-122"/>
                <a:ea typeface="黑体" panose="02010609060101010101" charset="-122"/>
                <a:cs typeface="黑体" panose="02010609060101010101" charset="-122"/>
              </a:rPr>
              <a:t>届</a:t>
            </a:r>
            <a:r>
              <a:rPr lang="zh-CN" altLang="en-US" sz="2000" dirty="0" smtClean="0">
                <a:solidFill>
                  <a:schemeClr val="bg1"/>
                </a:solidFill>
                <a:latin typeface="黑体" panose="02010609060101010101" charset="-122"/>
                <a:ea typeface="黑体" panose="02010609060101010101" charset="-122"/>
                <a:cs typeface="黑体" panose="02010609060101010101" charset="-122"/>
              </a:rPr>
              <a:t>五中</a:t>
            </a:r>
            <a:r>
              <a:rPr lang="zh-CN" altLang="en-US" sz="2000" dirty="0">
                <a:solidFill>
                  <a:schemeClr val="bg1"/>
                </a:solidFill>
                <a:latin typeface="黑体" panose="02010609060101010101" charset="-122"/>
                <a:ea typeface="黑体" panose="02010609060101010101" charset="-122"/>
                <a:cs typeface="黑体" panose="02010609060101010101" charset="-122"/>
              </a:rPr>
              <a:t>全会立足</a:t>
            </a:r>
            <a:r>
              <a:rPr lang="zh-CN" altLang="en-US" sz="2000" dirty="0" smtClean="0">
                <a:solidFill>
                  <a:schemeClr val="bg1"/>
                </a:solidFill>
                <a:latin typeface="黑体" panose="02010609060101010101" charset="-122"/>
                <a:ea typeface="黑体" panose="02010609060101010101" charset="-122"/>
                <a:cs typeface="黑体" panose="02010609060101010101" charset="-122"/>
              </a:rPr>
              <a:t>于“ 两个一百年 ”奋斗</a:t>
            </a:r>
            <a:r>
              <a:rPr lang="zh-CN" altLang="en-US" sz="2000" dirty="0">
                <a:solidFill>
                  <a:schemeClr val="bg1"/>
                </a:solidFill>
                <a:latin typeface="黑体" panose="02010609060101010101" charset="-122"/>
                <a:ea typeface="黑体" panose="02010609060101010101" charset="-122"/>
                <a:cs typeface="黑体" panose="02010609060101010101" charset="-122"/>
              </a:rPr>
              <a:t>目标的衔接和新</a:t>
            </a:r>
            <a:r>
              <a:rPr lang="zh-CN" altLang="en-US" sz="2000" dirty="0" smtClean="0">
                <a:solidFill>
                  <a:schemeClr val="bg1"/>
                </a:solidFill>
                <a:latin typeface="黑体" panose="02010609060101010101" charset="-122"/>
                <a:ea typeface="黑体" panose="02010609060101010101" charset="-122"/>
                <a:cs typeface="黑体" panose="02010609060101010101" charset="-122"/>
              </a:rPr>
              <a:t>发展阶段的实际，进一步</a:t>
            </a:r>
            <a:r>
              <a:rPr lang="zh-CN" altLang="en-US" sz="2000" dirty="0">
                <a:solidFill>
                  <a:schemeClr val="bg1"/>
                </a:solidFill>
                <a:latin typeface="黑体" panose="02010609060101010101" charset="-122"/>
                <a:ea typeface="黑体" panose="02010609060101010101" charset="-122"/>
                <a:cs typeface="黑体" panose="02010609060101010101" charset="-122"/>
              </a:rPr>
              <a:t>明确提出</a:t>
            </a:r>
            <a:r>
              <a:rPr lang="en-US" altLang="zh-CN" sz="2000" b="1" dirty="0">
                <a:solidFill>
                  <a:schemeClr val="bg1"/>
                </a:solidFill>
                <a:latin typeface="黑体" panose="02010609060101010101" charset="-122"/>
                <a:ea typeface="黑体" panose="02010609060101010101" charset="-122"/>
                <a:cs typeface="黑体" panose="02010609060101010101" charset="-122"/>
              </a:rPr>
              <a:t>2035</a:t>
            </a:r>
            <a:r>
              <a:rPr lang="zh-CN" altLang="en-US" sz="2000" b="1" dirty="0">
                <a:solidFill>
                  <a:schemeClr val="bg1"/>
                </a:solidFill>
                <a:latin typeface="黑体" panose="02010609060101010101" charset="-122"/>
                <a:ea typeface="黑体" panose="02010609060101010101" charset="-122"/>
                <a:cs typeface="黑体" panose="02010609060101010101" charset="-122"/>
              </a:rPr>
              <a:t>年基本实现社会主义</a:t>
            </a:r>
            <a:r>
              <a:rPr lang="zh-CN" altLang="en-US" sz="2000" b="1" dirty="0" smtClean="0">
                <a:solidFill>
                  <a:schemeClr val="bg1"/>
                </a:solidFill>
                <a:latin typeface="黑体" panose="02010609060101010101" charset="-122"/>
                <a:ea typeface="黑体" panose="02010609060101010101" charset="-122"/>
                <a:cs typeface="黑体" panose="02010609060101010101" charset="-122"/>
              </a:rPr>
              <a:t>现代化远景目标：</a:t>
            </a:r>
            <a:endParaRPr lang="zh-CN" altLang="en-US" sz="2000" b="1" dirty="0" smtClean="0">
              <a:solidFill>
                <a:schemeClr val="bg1"/>
              </a:solidFill>
              <a:latin typeface="黑体" panose="02010609060101010101" charset="-122"/>
              <a:ea typeface="黑体" panose="02010609060101010101" charset="-122"/>
              <a:cs typeface="黑体" panose="02010609060101010101" charset="-122"/>
            </a:endParaRPr>
          </a:p>
        </p:txBody>
      </p:sp>
      <p:sp>
        <p:nvSpPr>
          <p:cNvPr id="3" name="矩形 2"/>
          <p:cNvSpPr/>
          <p:nvPr/>
        </p:nvSpPr>
        <p:spPr>
          <a:xfrm>
            <a:off x="1015365" y="1283335"/>
            <a:ext cx="10410190" cy="5262245"/>
          </a:xfrm>
          <a:prstGeom prst="rect">
            <a:avLst/>
          </a:prstGeom>
          <a:ln w="28575" cmpd="sng">
            <a:solidFill>
              <a:schemeClr val="accent1">
                <a:shade val="50000"/>
              </a:schemeClr>
            </a:solidFill>
            <a:prstDash val="sysDash"/>
          </a:ln>
        </p:spPr>
        <p:txBody>
          <a:bodyPr wrap="square">
            <a:spAutoFit/>
          </a:bodyPr>
          <a:lstStyle/>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我国经济实力、科技实力、综合国力将大幅跃升，经济总量和城乡居民人均收入将再迈上新的大台阶，关键核心技术实现重大突破，进入创新型国家前列；</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基本实现新型工业化、信息化、城镇化、农业现代化，建成现代化经济体系；</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基本实现国家治理体系和治理能力现代化，人民平等参与、平等发展权利得到充分保障，基本建成法治国家、法治政府、法治社会；</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建成文化强国、教育强国、人才强国、体育强国、健康中国，国民素质和社会文明程度达到新高度，国家文化软实力显著增强；</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广泛形成绿色生产生活方式，碳排放达峰后稳中有降，生态环境根本好转，美丽中国建设目标基本实现；</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形成对外开放新格局、参与国际经济合作和竞争新优势明显增强；</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人均国内生产总值达到中等发达国家水平，中等收入群体显著扩大，基本公共服务实现均等化，城乡区域发展差距和居民生活水平差距显著缩小；</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平安中国建设达到更高水平，基本实现国防和军队现代化；</a:t>
            </a:r>
            <a:endParaRPr lang="zh-CN" altLang="en-US" sz="2000" dirty="0">
              <a:latin typeface="黑体" panose="02010609060101010101" charset="-122"/>
              <a:ea typeface="黑体" panose="02010609060101010101" charset="-122"/>
              <a:cs typeface="黑体" panose="02010609060101010101" charset="-122"/>
            </a:endParaRPr>
          </a:p>
          <a:p>
            <a:pPr marL="342900" indent="-342900">
              <a:lnSpc>
                <a:spcPct val="120000"/>
              </a:lnSpc>
              <a:spcBef>
                <a:spcPts val="0"/>
              </a:spcBef>
              <a:spcAft>
                <a:spcPts val="0"/>
              </a:spcAft>
              <a:buFont typeface="Arial" panose="020B0604020202020204" pitchFamily="34" charset="0"/>
              <a:buChar char="•"/>
            </a:pPr>
            <a:r>
              <a:rPr lang="zh-CN" altLang="en-US" sz="2000" dirty="0">
                <a:latin typeface="黑体" panose="02010609060101010101" charset="-122"/>
                <a:ea typeface="黑体" panose="02010609060101010101" charset="-122"/>
                <a:cs typeface="黑体" panose="02010609060101010101" charset="-122"/>
              </a:rPr>
              <a:t>人民生活更加美好、人的全面发展、全体人民共同富裕取得更为明显的实质性进展。</a:t>
            </a:r>
            <a:endParaRPr lang="zh-CN" altLang="en-US" sz="2000" dirty="0">
              <a:latin typeface="黑体" panose="02010609060101010101" charset="-122"/>
              <a:ea typeface="黑体" panose="02010609060101010101" charset="-122"/>
              <a:cs typeface="黑体" panose="02010609060101010101" charset="-122"/>
            </a:endParaRPr>
          </a:p>
        </p:txBody>
      </p:sp>
      <p:sp>
        <p:nvSpPr>
          <p:cNvPr id="8" name="五角星 7"/>
          <p:cNvSpPr/>
          <p:nvPr/>
        </p:nvSpPr>
        <p:spPr>
          <a:xfrm>
            <a:off x="100965" y="923933"/>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58" dur="5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additive="base">
                                        <p:cTn id="63"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64" dur="500"/>
                                        <p:tgtEl>
                                          <p:spTgt spid="3">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 calcmode="lin" valueType="num">
                                      <p:cBhvr additive="base">
                                        <p:cTn id="69"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7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4990" y="519430"/>
            <a:ext cx="8183880" cy="607695"/>
          </a:xfrm>
          <a:prstGeom prst="rect">
            <a:avLst/>
          </a:prstGeom>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a:noAutofit/>
          </a:bodyPr>
          <a:lstStyle/>
          <a:p>
            <a:r>
              <a:rPr lang="en-US" altLang="zh-CN" sz="2800" dirty="0" smtClean="0">
                <a:solidFill>
                  <a:schemeClr val="bg1"/>
                </a:solidFill>
                <a:latin typeface="黑体" panose="02010609060101010101" charset="-122"/>
                <a:ea typeface="黑体" panose="02010609060101010101" charset="-122"/>
                <a:cs typeface="黑体" panose="02010609060101010101" charset="-122"/>
              </a:rPr>
              <a:t>3</a:t>
            </a:r>
            <a:r>
              <a:rPr lang="zh-CN" altLang="en-US" sz="2800" dirty="0" smtClean="0">
                <a:solidFill>
                  <a:schemeClr val="bg1"/>
                </a:solidFill>
                <a:latin typeface="黑体" panose="02010609060101010101" charset="-122"/>
                <a:ea typeface="黑体" panose="02010609060101010101" charset="-122"/>
                <a:cs typeface="黑体" panose="02010609060101010101" charset="-122"/>
              </a:rPr>
              <a:t>、社会主义</a:t>
            </a:r>
            <a:r>
              <a:rPr lang="zh-CN" altLang="en-US" sz="2800" dirty="0">
                <a:solidFill>
                  <a:schemeClr val="bg1"/>
                </a:solidFill>
                <a:latin typeface="黑体" panose="02010609060101010101" charset="-122"/>
                <a:ea typeface="黑体" panose="02010609060101010101" charset="-122"/>
                <a:cs typeface="黑体" panose="02010609060101010101" charset="-122"/>
              </a:rPr>
              <a:t>现代化强国建设的战略</a:t>
            </a:r>
            <a:r>
              <a:rPr lang="zh-CN" altLang="en-US" sz="2800" dirty="0" smtClean="0">
                <a:solidFill>
                  <a:schemeClr val="bg1"/>
                </a:solidFill>
                <a:latin typeface="黑体" panose="02010609060101010101" charset="-122"/>
                <a:ea typeface="黑体" panose="02010609060101010101" charset="-122"/>
                <a:cs typeface="黑体" panose="02010609060101010101" charset="-122"/>
              </a:rPr>
              <a:t>安排的现实意义</a:t>
            </a:r>
            <a:endParaRPr lang="zh-CN" altLang="en-US" sz="2800" dirty="0">
              <a:solidFill>
                <a:schemeClr val="bg1"/>
              </a:solidFill>
              <a:latin typeface="黑体" panose="02010609060101010101" charset="-122"/>
              <a:ea typeface="黑体" panose="02010609060101010101" charset="-122"/>
              <a:cs typeface="黑体" panose="02010609060101010101" charset="-122"/>
            </a:endParaRPr>
          </a:p>
        </p:txBody>
      </p:sp>
      <p:sp>
        <p:nvSpPr>
          <p:cNvPr id="3" name="流程图: 决策 2"/>
          <p:cNvSpPr/>
          <p:nvPr/>
        </p:nvSpPr>
        <p:spPr>
          <a:xfrm>
            <a:off x="846455" y="1846580"/>
            <a:ext cx="993140" cy="90297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charset="-122"/>
                <a:ea typeface="黑体" panose="02010609060101010101" charset="-122"/>
              </a:rPr>
              <a:t>第一</a:t>
            </a:r>
            <a:endParaRPr lang="zh-CN" altLang="en-US" dirty="0" smtClean="0">
              <a:latin typeface="黑体" panose="02010609060101010101" charset="-122"/>
              <a:ea typeface="黑体" panose="02010609060101010101" charset="-122"/>
            </a:endParaRPr>
          </a:p>
        </p:txBody>
      </p:sp>
      <p:sp>
        <p:nvSpPr>
          <p:cNvPr id="4" name="流程图: 决策 3"/>
          <p:cNvSpPr/>
          <p:nvPr/>
        </p:nvSpPr>
        <p:spPr>
          <a:xfrm>
            <a:off x="831850" y="3168015"/>
            <a:ext cx="993140" cy="90297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charset="-122"/>
                <a:ea typeface="黑体" panose="02010609060101010101" charset="-122"/>
              </a:rPr>
              <a:t>第二</a:t>
            </a:r>
            <a:endParaRPr lang="zh-CN" altLang="en-US" dirty="0" smtClean="0">
              <a:latin typeface="黑体" panose="02010609060101010101" charset="-122"/>
              <a:ea typeface="黑体" panose="02010609060101010101" charset="-122"/>
            </a:endParaRPr>
          </a:p>
        </p:txBody>
      </p:sp>
      <p:sp>
        <p:nvSpPr>
          <p:cNvPr id="5" name="流程图: 决策 4"/>
          <p:cNvSpPr/>
          <p:nvPr/>
        </p:nvSpPr>
        <p:spPr>
          <a:xfrm>
            <a:off x="831850" y="4424680"/>
            <a:ext cx="993140" cy="90297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charset="-122"/>
                <a:ea typeface="黑体" panose="02010609060101010101" charset="-122"/>
              </a:rPr>
              <a:t>第三</a:t>
            </a:r>
            <a:endParaRPr lang="zh-CN" altLang="en-US" dirty="0" smtClean="0">
              <a:latin typeface="黑体" panose="02010609060101010101" charset="-122"/>
              <a:ea typeface="黑体" panose="02010609060101010101" charset="-122"/>
            </a:endParaRPr>
          </a:p>
        </p:txBody>
      </p:sp>
      <p:sp>
        <p:nvSpPr>
          <p:cNvPr id="6" name="矩形 5"/>
          <p:cNvSpPr/>
          <p:nvPr/>
        </p:nvSpPr>
        <p:spPr>
          <a:xfrm>
            <a:off x="1931670" y="1919605"/>
            <a:ext cx="9504680" cy="829945"/>
          </a:xfrm>
          <a:prstGeom prst="rect">
            <a:avLst/>
          </a:prstGeom>
          <a:ln>
            <a:solidFill>
              <a:srgbClr val="C00000"/>
            </a:solidFill>
          </a:ln>
        </p:spPr>
        <p:txBody>
          <a:bodyPr wrap="square">
            <a:spAutoFit/>
          </a:bodyPr>
          <a:lstStyle/>
          <a:p>
            <a:r>
              <a:rPr lang="zh-CN" altLang="en-US" sz="2400" dirty="0" smtClean="0">
                <a:latin typeface="黑体" panose="02010609060101010101" charset="-122"/>
                <a:ea typeface="黑体" panose="02010609060101010101" charset="-122"/>
                <a:cs typeface="黑体" panose="02010609060101010101" charset="-122"/>
              </a:rPr>
              <a:t>新的</a:t>
            </a:r>
            <a:r>
              <a:rPr lang="zh-CN" altLang="en-US" sz="2400" dirty="0">
                <a:latin typeface="黑体" panose="02010609060101010101" charset="-122"/>
                <a:ea typeface="黑体" panose="02010609060101010101" charset="-122"/>
                <a:cs typeface="黑体" panose="02010609060101010101" charset="-122"/>
              </a:rPr>
              <a:t>战略安排丰富和发展了我国现代化建设的</a:t>
            </a:r>
            <a:r>
              <a:rPr lang="zh-CN" altLang="en-US" sz="2400" dirty="0" smtClean="0">
                <a:latin typeface="黑体" panose="02010609060101010101" charset="-122"/>
                <a:ea typeface="黑体" panose="02010609060101010101" charset="-122"/>
                <a:cs typeface="黑体" panose="02010609060101010101" charset="-122"/>
              </a:rPr>
              <a:t>战略思想，完整科学</a:t>
            </a:r>
            <a:r>
              <a:rPr lang="zh-CN" altLang="en-US" sz="2400" dirty="0">
                <a:latin typeface="黑体" panose="02010609060101010101" charset="-122"/>
                <a:ea typeface="黑体" panose="02010609060101010101" charset="-122"/>
                <a:cs typeface="黑体" panose="02010609060101010101" charset="-122"/>
              </a:rPr>
              <a:t>地勾画了全面</a:t>
            </a:r>
            <a:r>
              <a:rPr lang="zh-CN" altLang="en-US" sz="2400" dirty="0" smtClean="0">
                <a:latin typeface="黑体" panose="02010609060101010101" charset="-122"/>
                <a:ea typeface="黑体" panose="02010609060101010101" charset="-122"/>
                <a:cs typeface="黑体" panose="02010609060101010101" charset="-122"/>
              </a:rPr>
              <a:t>建成社会主义现代化</a:t>
            </a:r>
            <a:r>
              <a:rPr lang="zh-CN" altLang="en-US" sz="2400" dirty="0">
                <a:latin typeface="黑体" panose="02010609060101010101" charset="-122"/>
                <a:ea typeface="黑体" panose="02010609060101010101" charset="-122"/>
                <a:cs typeface="黑体" panose="02010609060101010101" charset="-122"/>
              </a:rPr>
              <a:t>强国的时间表和</a:t>
            </a:r>
            <a:r>
              <a:rPr lang="zh-CN" altLang="en-US" sz="2400" dirty="0" smtClean="0">
                <a:latin typeface="黑体" panose="02010609060101010101" charset="-122"/>
                <a:ea typeface="黑体" panose="02010609060101010101" charset="-122"/>
                <a:cs typeface="黑体" panose="02010609060101010101" charset="-122"/>
              </a:rPr>
              <a:t>路线图。</a:t>
            </a:r>
            <a:endParaRPr lang="zh-CN" altLang="en-US" sz="2400" dirty="0" smtClean="0">
              <a:latin typeface="黑体" panose="02010609060101010101" charset="-122"/>
              <a:ea typeface="黑体" panose="02010609060101010101" charset="-122"/>
              <a:cs typeface="黑体" panose="02010609060101010101" charset="-122"/>
            </a:endParaRPr>
          </a:p>
        </p:txBody>
      </p:sp>
      <p:sp>
        <p:nvSpPr>
          <p:cNvPr id="7" name="矩形 6"/>
          <p:cNvSpPr/>
          <p:nvPr/>
        </p:nvSpPr>
        <p:spPr>
          <a:xfrm>
            <a:off x="1931670" y="3204845"/>
            <a:ext cx="9504680" cy="829945"/>
          </a:xfrm>
          <a:prstGeom prst="rect">
            <a:avLst/>
          </a:prstGeom>
          <a:ln>
            <a:solidFill>
              <a:srgbClr val="C00000"/>
            </a:solidFill>
          </a:ln>
        </p:spPr>
        <p:txBody>
          <a:bodyPr wrap="square">
            <a:spAutoFit/>
          </a:bodyPr>
          <a:lstStyle/>
          <a:p>
            <a:pPr algn="l">
              <a:buClrTx/>
              <a:buSzTx/>
              <a:buFontTx/>
            </a:pPr>
            <a:r>
              <a:rPr lang="zh-CN" altLang="en-US" sz="2400" dirty="0" smtClean="0">
                <a:latin typeface="黑体" panose="02010609060101010101" charset="-122"/>
                <a:ea typeface="黑体" panose="02010609060101010101" charset="-122"/>
                <a:cs typeface="黑体" panose="02010609060101010101" charset="-122"/>
              </a:rPr>
              <a:t>新的战略安排将人民对美好生活的向往落实在具体战略和实际工作中，必将激励中国人民焕发出建设社会主义现代化强国的热情和力量。 </a:t>
            </a:r>
            <a:endParaRPr lang="zh-CN" altLang="en-US" sz="2400" dirty="0" smtClean="0">
              <a:latin typeface="黑体" panose="02010609060101010101" charset="-122"/>
              <a:ea typeface="黑体" panose="02010609060101010101" charset="-122"/>
              <a:cs typeface="黑体" panose="02010609060101010101" charset="-122"/>
            </a:endParaRPr>
          </a:p>
        </p:txBody>
      </p:sp>
      <p:sp>
        <p:nvSpPr>
          <p:cNvPr id="8" name="矩形 7"/>
          <p:cNvSpPr/>
          <p:nvPr/>
        </p:nvSpPr>
        <p:spPr>
          <a:xfrm>
            <a:off x="1932305" y="4467225"/>
            <a:ext cx="9504045" cy="829945"/>
          </a:xfrm>
          <a:prstGeom prst="rect">
            <a:avLst/>
          </a:prstGeom>
          <a:ln>
            <a:solidFill>
              <a:srgbClr val="C00000"/>
            </a:solidFill>
          </a:ln>
        </p:spPr>
        <p:txBody>
          <a:bodyPr wrap="square">
            <a:spAutoFit/>
          </a:bodyPr>
          <a:lstStyle/>
          <a:p>
            <a:r>
              <a:rPr lang="zh-CN" altLang="en-US" sz="2400" dirty="0" smtClean="0">
                <a:latin typeface="黑体" panose="02010609060101010101" charset="-122"/>
                <a:ea typeface="黑体" panose="02010609060101010101" charset="-122"/>
                <a:cs typeface="黑体" panose="02010609060101010101" charset="-122"/>
              </a:rPr>
              <a:t>新的战略安排充分彰显了中国特色社会主义的制度优势和中国共产党治国理政的能力 ，对于发展中国家实现现代化具有重要借鉴意义。 </a:t>
            </a:r>
            <a:endParaRPr lang="zh-CN" altLang="en-US" sz="2400" dirty="0" smtClean="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animBg="1"/>
      <p:bldP spid="6" grpId="0" bldLvl="0" animBg="1"/>
      <p:bldP spid="4" grpId="0" animBg="1"/>
      <p:bldP spid="7" grpId="0" bldLvl="0" animBg="1"/>
      <p:bldP spid="5" grpId="0" animBg="1"/>
      <p:bldP spid="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itds7"/>
          <p:cNvSpPr/>
          <p:nvPr/>
        </p:nvSpPr>
        <p:spPr>
          <a:xfrm>
            <a:off x="623570" y="1853565"/>
            <a:ext cx="10714990" cy="3415030"/>
          </a:xfrm>
          <a:prstGeom prst="rect">
            <a:avLst/>
          </a:prstGeom>
        </p:spPr>
        <p:txBody>
          <a:bodyPr wrap="square">
            <a:spAutoFit/>
          </a:bodyPr>
          <a:lstStyle/>
          <a:p>
            <a:pPr marL="285750" indent="-285750" eaLnBrk="1" hangingPunct="1">
              <a:lnSpc>
                <a:spcPct val="150000"/>
              </a:lnSpc>
              <a:spcBef>
                <a:spcPct val="0"/>
              </a:spcBef>
              <a:buFont typeface="Wingdings" panose="05000000000000000000" charset="0"/>
              <a:buChar char="Ø"/>
            </a:pPr>
            <a:r>
              <a:rPr lang="zh-CN" altLang="zh-CN" sz="2400" b="1" dirty="0">
                <a:solidFill>
                  <a:srgbClr val="000000"/>
                </a:solidFill>
                <a:latin typeface="黑体" panose="02010609060101010101" charset="-122"/>
                <a:ea typeface="黑体" panose="02010609060101010101" charset="-122"/>
                <a:cs typeface="黑体" panose="02010609060101010101" charset="-122"/>
                <a:sym typeface="+mn-ea"/>
              </a:rPr>
              <a:t>党的十九大对于我国社会主要矛盾变化的最新论断，内涵更加丰富、涵盖面更大、也更符合当前国情，这一论断的形成，有着</a:t>
            </a:r>
            <a:r>
              <a:rPr lang="zh-CN" altLang="zh-CN" sz="2400" b="1" dirty="0">
                <a:latin typeface="黑体" panose="02010609060101010101" charset="-122"/>
                <a:ea typeface="黑体" panose="02010609060101010101" charset="-122"/>
                <a:cs typeface="黑体" panose="02010609060101010101" charset="-122"/>
                <a:sym typeface="+mn-ea"/>
              </a:rPr>
              <a:t>非常坚实的现实依据。</a:t>
            </a:r>
            <a:endParaRPr lang="en-US" altLang="zh-CN" sz="2400" b="1" kern="1200" dirty="0">
              <a:latin typeface="黑体" panose="02010609060101010101" charset="-122"/>
              <a:ea typeface="黑体" panose="02010609060101010101" charset="-122"/>
              <a:cs typeface="黑体" panose="02010609060101010101" charset="-122"/>
            </a:endParaRPr>
          </a:p>
          <a:p>
            <a:pPr marL="285750" indent="-285750" eaLnBrk="1" hangingPunct="1">
              <a:lnSpc>
                <a:spcPct val="150000"/>
              </a:lnSpc>
              <a:spcBef>
                <a:spcPct val="0"/>
              </a:spcBef>
              <a:buFont typeface="Wingdings" panose="05000000000000000000" charset="0"/>
              <a:buChar char="Ø"/>
            </a:pPr>
            <a:r>
              <a:rPr lang="zh-CN" altLang="en-US" sz="2400" b="1" dirty="0">
                <a:solidFill>
                  <a:srgbClr val="000000"/>
                </a:solidFill>
                <a:latin typeface="黑体" panose="02010609060101010101" charset="-122"/>
                <a:ea typeface="黑体" panose="02010609060101010101" charset="-122"/>
                <a:cs typeface="黑体" panose="02010609060101010101" charset="-122"/>
                <a:sym typeface="+mn-ea"/>
              </a:rPr>
              <a:t>我国社会的主要矛盾虽然发生了变化，但我们仍然需要谨记</a:t>
            </a:r>
            <a:r>
              <a:rPr lang="en-US" altLang="zh-CN" sz="2400" b="1" dirty="0">
                <a:latin typeface="黑体" panose="02010609060101010101" charset="-122"/>
                <a:ea typeface="黑体" panose="02010609060101010101" charset="-122"/>
                <a:cs typeface="黑体" panose="02010609060101010101" charset="-122"/>
                <a:sym typeface="+mn-ea"/>
              </a:rPr>
              <a:t>“</a:t>
            </a:r>
            <a:r>
              <a:rPr lang="zh-CN" altLang="en-US" sz="2400" b="1" dirty="0">
                <a:latin typeface="黑体" panose="02010609060101010101" charset="-122"/>
                <a:ea typeface="黑体" panose="02010609060101010101" charset="-122"/>
                <a:cs typeface="黑体" panose="02010609060101010101" charset="-122"/>
                <a:sym typeface="+mn-ea"/>
              </a:rPr>
              <a:t>两个没有变</a:t>
            </a:r>
            <a:r>
              <a:rPr lang="en-US" altLang="zh-CN" sz="2400" b="1" dirty="0" smtClean="0">
                <a:latin typeface="黑体" panose="02010609060101010101" charset="-122"/>
                <a:ea typeface="黑体" panose="02010609060101010101" charset="-122"/>
                <a:cs typeface="黑体" panose="02010609060101010101" charset="-122"/>
                <a:sym typeface="+mn-ea"/>
              </a:rPr>
              <a:t>”</a:t>
            </a:r>
            <a:r>
              <a:rPr lang="zh-CN" altLang="en-US" sz="2400" b="1" dirty="0" smtClean="0">
                <a:solidFill>
                  <a:srgbClr val="000000"/>
                </a:solidFill>
                <a:latin typeface="黑体" panose="02010609060101010101" charset="-122"/>
                <a:ea typeface="黑体" panose="02010609060101010101" charset="-122"/>
                <a:cs typeface="黑体" panose="02010609060101010101" charset="-122"/>
                <a:sym typeface="+mn-ea"/>
              </a:rPr>
              <a:t>。</a:t>
            </a:r>
            <a:endParaRPr lang="en-US" altLang="zh-CN" sz="2400" b="1" kern="1200" dirty="0">
              <a:solidFill>
                <a:srgbClr val="000000"/>
              </a:solidFill>
              <a:latin typeface="黑体" panose="02010609060101010101" charset="-122"/>
              <a:ea typeface="黑体" panose="02010609060101010101" charset="-122"/>
              <a:cs typeface="黑体" panose="02010609060101010101" charset="-122"/>
            </a:endParaRPr>
          </a:p>
          <a:p>
            <a:pPr marL="285750" indent="-285750">
              <a:lnSpc>
                <a:spcPct val="150000"/>
              </a:lnSpc>
              <a:spcBef>
                <a:spcPct val="0"/>
              </a:spcBef>
              <a:buFont typeface="Wingdings" panose="05000000000000000000" charset="0"/>
              <a:buChar char="Ø"/>
            </a:pPr>
            <a:r>
              <a:rPr lang="zh-CN" altLang="en-US" sz="2400" b="1" dirty="0">
                <a:solidFill>
                  <a:srgbClr val="000000"/>
                </a:solidFill>
                <a:latin typeface="黑体" panose="02010609060101010101" charset="-122"/>
                <a:ea typeface="黑体" panose="02010609060101010101" charset="-122"/>
                <a:cs typeface="黑体" panose="02010609060101010101" charset="-122"/>
                <a:sym typeface="+mn-ea"/>
              </a:rPr>
              <a:t>在危机中育先机，于变局中开新局，更好的满足人民日益增长的美好生活需要。</a:t>
            </a:r>
            <a:endParaRPr lang="en-US" altLang="zh-CN" sz="2400" b="1" dirty="0">
              <a:solidFill>
                <a:srgbClr val="000000"/>
              </a:solidFill>
              <a:latin typeface="黑体" panose="02010609060101010101" charset="-122"/>
              <a:ea typeface="黑体" panose="02010609060101010101" charset="-122"/>
              <a:cs typeface="黑体" panose="02010609060101010101" charset="-122"/>
              <a:sym typeface="+mn-ea"/>
            </a:endParaRPr>
          </a:p>
          <a:p>
            <a:pPr marL="285750" indent="-285750">
              <a:lnSpc>
                <a:spcPct val="150000"/>
              </a:lnSpc>
              <a:spcBef>
                <a:spcPct val="0"/>
              </a:spcBef>
              <a:buFont typeface="Wingdings" panose="05000000000000000000" charset="0"/>
              <a:buChar char="Ø"/>
            </a:pPr>
            <a:r>
              <a:rPr lang="zh-CN" altLang="en-US" sz="2400" b="1" dirty="0" smtClean="0">
                <a:solidFill>
                  <a:srgbClr val="000000"/>
                </a:solidFill>
                <a:latin typeface="黑体" panose="02010609060101010101" charset="-122"/>
                <a:ea typeface="黑体" panose="02010609060101010101" charset="-122"/>
                <a:cs typeface="黑体" panose="02010609060101010101" charset="-122"/>
                <a:sym typeface="+mn-ea"/>
              </a:rPr>
              <a:t>我国进入新发展阶段，明确新时代中国特色社会主义发展的战略安排。</a:t>
            </a:r>
            <a:endParaRPr lang="zh-CN" altLang="en-US" sz="2400" b="1" dirty="0" smtClean="0">
              <a:solidFill>
                <a:srgbClr val="000000"/>
              </a:solidFill>
              <a:latin typeface="黑体" panose="02010609060101010101" charset="-122"/>
              <a:ea typeface="黑体" panose="02010609060101010101" charset="-122"/>
              <a:cs typeface="黑体" panose="02010609060101010101" charset="-122"/>
              <a:sym typeface="+mn-ea"/>
            </a:endParaRPr>
          </a:p>
        </p:txBody>
      </p:sp>
      <p:sp>
        <p:nvSpPr>
          <p:cNvPr id="17" name="Aitds8"/>
          <p:cNvSpPr txBox="1"/>
          <p:nvPr/>
        </p:nvSpPr>
        <p:spPr>
          <a:xfrm>
            <a:off x="3054350" y="514350"/>
            <a:ext cx="6083300" cy="90360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4400" b="1" dirty="0">
                <a:solidFill>
                  <a:srgbClr val="C00000"/>
                </a:solidFill>
                <a:latin typeface="黑体" panose="02010609060101010101" charset="-122"/>
                <a:ea typeface="黑体" panose="02010609060101010101" charset="-122"/>
                <a:cs typeface="阿里巴巴普惠体" panose="00020600040101010101" pitchFamily="18" charset="-122"/>
                <a:sym typeface="微软雅黑" panose="020B0503020204020204" pitchFamily="34" charset="-122"/>
              </a:rPr>
              <a:t>本讲小结</a:t>
            </a:r>
            <a:endParaRPr lang="zh-CN" altLang="en-US" sz="4400" b="1" dirty="0">
              <a:solidFill>
                <a:srgbClr val="C00000"/>
              </a:solidFill>
              <a:latin typeface="黑体" panose="02010609060101010101" charset="-122"/>
              <a:ea typeface="黑体" panose="02010609060101010101" charset="-122"/>
              <a:cs typeface="阿里巴巴普惠体" panose="00020600040101010101" pitchFamily="18" charset="-122"/>
              <a:sym typeface="微软雅黑" panose="020B0503020204020204" pitchFamily="34" charset="-122"/>
            </a:endParaRPr>
          </a:p>
        </p:txBody>
      </p:sp>
      <p:cxnSp>
        <p:nvCxnSpPr>
          <p:cNvPr id="24" name="Aitds10"/>
          <p:cNvCxnSpPr/>
          <p:nvPr>
            <p:custDataLst>
              <p:tags r:id="rId1"/>
            </p:custDataLst>
          </p:nvPr>
        </p:nvCxnSpPr>
        <p:spPr>
          <a:xfrm>
            <a:off x="603250" y="1747520"/>
            <a:ext cx="0" cy="2117090"/>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grpSp>
        <p:nvGrpSpPr>
          <p:cNvPr id="25" name="Aitds11"/>
          <p:cNvGrpSpPr/>
          <p:nvPr>
            <p:custDataLst>
              <p:tags r:id="rId2"/>
            </p:custDataLst>
          </p:nvPr>
        </p:nvGrpSpPr>
        <p:grpSpPr bwMode="auto">
          <a:xfrm>
            <a:off x="603055" y="1684274"/>
            <a:ext cx="4462506" cy="174625"/>
            <a:chOff x="1745120" y="4682325"/>
            <a:chExt cx="4462391" cy="173986"/>
          </a:xfrm>
          <a:solidFill>
            <a:srgbClr val="520000"/>
          </a:solidFill>
        </p:grpSpPr>
        <p:cxnSp>
          <p:nvCxnSpPr>
            <p:cNvPr id="26" name="Aitds11-1"/>
            <p:cNvCxnSpPr/>
            <p:nvPr>
              <p:custDataLst>
                <p:tags r:id="rId3"/>
              </p:custDataLst>
            </p:nvPr>
          </p:nvCxnSpPr>
          <p:spPr>
            <a:xfrm>
              <a:off x="1745120" y="4758246"/>
              <a:ext cx="4330633" cy="0"/>
            </a:xfrm>
            <a:prstGeom prst="line">
              <a:avLst/>
            </a:prstGeom>
            <a:grpFill/>
            <a:ln>
              <a:solidFill>
                <a:srgbClr val="C61821"/>
              </a:solidFill>
            </a:ln>
          </p:spPr>
          <p:style>
            <a:lnRef idx="1">
              <a:schemeClr val="accent1"/>
            </a:lnRef>
            <a:fillRef idx="0">
              <a:schemeClr val="accent1"/>
            </a:fillRef>
            <a:effectRef idx="0">
              <a:schemeClr val="accent1"/>
            </a:effectRef>
            <a:fontRef idx="minor">
              <a:schemeClr val="tx1"/>
            </a:fontRef>
          </p:style>
        </p:cxnSp>
        <p:sp>
          <p:nvSpPr>
            <p:cNvPr id="27" name="Aitds11-2"/>
            <p:cNvSpPr/>
            <p:nvPr>
              <p:custDataLst>
                <p:tags r:id="rId4"/>
              </p:custDataLst>
            </p:nvPr>
          </p:nvSpPr>
          <p:spPr>
            <a:xfrm>
              <a:off x="6032890" y="4682325"/>
              <a:ext cx="174621" cy="173986"/>
            </a:xfrm>
            <a:prstGeom prst="donut">
              <a:avLst/>
            </a:prstGeom>
            <a:solidFill>
              <a:srgbClr val="C61821"/>
            </a:solidFill>
            <a:ln>
              <a:solidFill>
                <a:srgbClr val="C618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cxnSp>
        <p:nvCxnSpPr>
          <p:cNvPr id="28" name="Aitds12"/>
          <p:cNvCxnSpPr/>
          <p:nvPr>
            <p:custDataLst>
              <p:tags r:id="rId5"/>
            </p:custDataLst>
          </p:nvPr>
        </p:nvCxnSpPr>
        <p:spPr>
          <a:xfrm>
            <a:off x="7375976" y="5362364"/>
            <a:ext cx="3983038" cy="0"/>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cxnSp>
        <p:nvCxnSpPr>
          <p:cNvPr id="29" name="Aitds13"/>
          <p:cNvCxnSpPr/>
          <p:nvPr>
            <p:custDataLst>
              <p:tags r:id="rId6"/>
            </p:custDataLst>
          </p:nvPr>
        </p:nvCxnSpPr>
        <p:spPr>
          <a:xfrm>
            <a:off x="11359014" y="4743239"/>
            <a:ext cx="0" cy="619125"/>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par>
                                <p:cTn id="17" presetID="2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4"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anim calcmode="lin" valueType="num">
                                      <p:cBhvr additive="base">
                                        <p:cTn id="3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34" dur="500"/>
                                        <p:tgtEl>
                                          <p:spTgt spid="1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6">
                                            <p:txEl>
                                              <p:pRg st="2" end="2"/>
                                            </p:txEl>
                                          </p:spTgt>
                                        </p:tgtEl>
                                        <p:attrNameLst>
                                          <p:attrName>style.visibility</p:attrName>
                                        </p:attrNameLst>
                                      </p:cBhvr>
                                      <p:to>
                                        <p:strVal val="visible"/>
                                      </p:to>
                                    </p:set>
                                    <p:anim calcmode="lin" valueType="num">
                                      <p:cBhvr additive="base">
                                        <p:cTn id="39"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40" dur="500"/>
                                        <p:tgtEl>
                                          <p:spTgt spid="1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16">
                                            <p:txEl>
                                              <p:pRg st="3" end="3"/>
                                            </p:txEl>
                                          </p:spTgt>
                                        </p:tgtEl>
                                        <p:attrNameLst>
                                          <p:attrName>style.visibility</p:attrName>
                                        </p:attrNameLst>
                                      </p:cBhvr>
                                      <p:to>
                                        <p:strVal val="visible"/>
                                      </p:to>
                                    </p:set>
                                    <p:anim calcmode="lin" valueType="num">
                                      <p:cBhvr additive="base">
                                        <p:cTn id="45" dur="500"/>
                                        <p:tgtEl>
                                          <p:spTgt spid="16">
                                            <p:txEl>
                                              <p:pRg st="3" end="3"/>
                                            </p:txEl>
                                          </p:spTgt>
                                        </p:tgtEl>
                                        <p:attrNameLst>
                                          <p:attrName>ppt_y</p:attrName>
                                        </p:attrNameLst>
                                      </p:cBhvr>
                                      <p:tavLst>
                                        <p:tav tm="0">
                                          <p:val>
                                            <p:strVal val="#ppt_y+#ppt_h*1.125000"/>
                                          </p:val>
                                        </p:tav>
                                        <p:tav tm="100000">
                                          <p:val>
                                            <p:strVal val="#ppt_y"/>
                                          </p:val>
                                        </p:tav>
                                      </p:tavLst>
                                    </p:anim>
                                    <p:animEffect transition="in" filter="wipe(up)">
                                      <p:cBhvr>
                                        <p:cTn id="4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49484" y="279068"/>
            <a:ext cx="5922776" cy="645160"/>
          </a:xfrm>
          <a:prstGeom prst="rect">
            <a:avLst/>
          </a:prstGeom>
          <a:noFill/>
        </p:spPr>
        <p:txBody>
          <a:bodyPr wrap="square" rtlCol="0">
            <a:spAutoFit/>
          </a:bodyPr>
          <a:lstStyle/>
          <a:p>
            <a:r>
              <a:rPr kumimoji="1" lang="zh-CN" altLang="en-US" sz="3600" b="1" dirty="0">
                <a:solidFill>
                  <a:srgbClr val="C00000"/>
                </a:solidFill>
                <a:latin typeface="方正小标宋简体" panose="00000600000000000000" charset="-122"/>
                <a:ea typeface="方正小标宋简体" panose="00000600000000000000" charset="-122"/>
                <a:sym typeface="+mn-ea"/>
              </a:rPr>
              <a:t>课后思考</a:t>
            </a:r>
            <a:endParaRPr kumimoji="1" lang="zh-CN" altLang="en-US" sz="3600" b="1" dirty="0">
              <a:solidFill>
                <a:srgbClr val="C00000"/>
              </a:solidFill>
              <a:latin typeface="方正小标宋简体" panose="00000600000000000000" charset="-122"/>
              <a:ea typeface="方正小标宋简体" panose="00000600000000000000" charset="-122"/>
              <a:sym typeface="+mn-ea"/>
            </a:endParaRPr>
          </a:p>
        </p:txBody>
      </p:sp>
      <p:sp>
        <p:nvSpPr>
          <p:cNvPr id="16" name="矩形: 圆角 15"/>
          <p:cNvSpPr/>
          <p:nvPr/>
        </p:nvSpPr>
        <p:spPr>
          <a:xfrm>
            <a:off x="880110" y="1750695"/>
            <a:ext cx="10463530" cy="3282315"/>
          </a:xfrm>
          <a:prstGeom prst="roundRect">
            <a:avLst>
              <a:gd name="adj" fmla="val 11919"/>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076065" y="2571750"/>
            <a:ext cx="6265545" cy="454292"/>
          </a:xfrm>
          <a:prstGeom prst="rect">
            <a:avLst/>
          </a:prstGeom>
        </p:spPr>
        <p:txBody>
          <a:bodyPr wrap="square">
            <a:spAutoFit/>
          </a:bodyPr>
          <a:lstStyle/>
          <a:p>
            <a:pPr eaLnBrk="1" hangingPunct="1">
              <a:lnSpc>
                <a:spcPct val="150000"/>
              </a:lnSpc>
            </a:pPr>
            <a:r>
              <a:rPr lang="zh-CN" altLang="en-US" b="1" dirty="0">
                <a:sym typeface="+mn-ea"/>
              </a:rPr>
              <a:t>   </a:t>
            </a:r>
            <a:endParaRPr lang="zh-CN" altLang="en-US" b="1" dirty="0"/>
          </a:p>
        </p:txBody>
      </p:sp>
      <p:sp>
        <p:nvSpPr>
          <p:cNvPr id="2" name="矩形 1"/>
          <p:cNvSpPr/>
          <p:nvPr/>
        </p:nvSpPr>
        <p:spPr>
          <a:xfrm>
            <a:off x="1040765" y="1912620"/>
            <a:ext cx="10109835" cy="2861310"/>
          </a:xfrm>
          <a:prstGeom prst="rect">
            <a:avLst/>
          </a:prstGeom>
        </p:spPr>
        <p:txBody>
          <a:bodyPr wrap="square">
            <a:spAutoFit/>
          </a:bodyPr>
          <a:lstStyle/>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为什么说社会主要矛盾的转化是关系全局的历史性变化？</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结合当前我国社会主要矛盾的变化，如何理解新时代青年的责任与担当？</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中国特色社会主义进新时代，新在哪里？</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如何做社会主义初级阶段的“变 ”与“不变”中理解新发展阶段？</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如何深入把握新发展阶段与社会主义现代化强国建设的关系？</a:t>
            </a: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8" presetClass="entr" presetSubtype="0" accel="5000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14" dur="1000" fill="hold"/>
                                        <p:tgtEl>
                                          <p:spTgt spid="2"/>
                                        </p:tgtEl>
                                        <p:attrNameLst>
                                          <p:attrName>ppt_y</p:attrName>
                                        </p:attrNameLst>
                                      </p:cBhvr>
                                      <p:tavLst>
                                        <p:tav tm="0">
                                          <p:val>
                                            <p:strVal val="#ppt_y"/>
                                          </p:val>
                                        </p:tav>
                                        <p:tav tm="100000">
                                          <p:val>
                                            <p:strVal val="#ppt_y"/>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6112510" y="-4121150"/>
            <a:ext cx="167005" cy="10360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1016000" y="1142365"/>
            <a:ext cx="10360660" cy="65405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1115310" y="1207094"/>
            <a:ext cx="10144148" cy="492125"/>
          </a:xfrm>
          <a:prstGeom prst="rect">
            <a:avLst/>
          </a:prstGeom>
        </p:spPr>
        <p:txBody>
          <a:bodyPr wrap="square" lIns="105571" tIns="52784" rIns="105571" bIns="52784">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lang="zh-CN" altLang="en-US" sz="28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延  伸  阅  读——习近平</a:t>
            </a:r>
            <a:endParaRPr lang="zh-CN" altLang="en-US" sz="28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8" name="矩形 7"/>
          <p:cNvSpPr/>
          <p:nvPr/>
        </p:nvSpPr>
        <p:spPr>
          <a:xfrm>
            <a:off x="1048385" y="2597150"/>
            <a:ext cx="2081530" cy="299974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下大气力破解制约如期全面建成小康社会的重点难点问题</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latin typeface="黑体" panose="02010609060101010101" charset="-122"/>
                <a:ea typeface="黑体" panose="02010609060101010101" charset="-122"/>
                <a:cs typeface="黑体" panose="02010609060101010101" charset="-122"/>
                <a:sym typeface="+mn-ea"/>
              </a:rPr>
              <a:t>，</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习近平谈治国理政</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latin typeface="黑体" panose="02010609060101010101" charset="-122"/>
                <a:ea typeface="黑体" panose="02010609060101010101" charset="-122"/>
                <a:cs typeface="黑体" panose="02010609060101010101" charset="-122"/>
                <a:sym typeface="+mn-ea"/>
              </a:rPr>
              <a:t>第二卷，外文出版社</a:t>
            </a:r>
            <a:r>
              <a:rPr lang="en-US" altLang="zh-CN" dirty="0">
                <a:latin typeface="黑体" panose="02010609060101010101" charset="-122"/>
                <a:ea typeface="黑体" panose="02010609060101010101" charset="-122"/>
                <a:cs typeface="黑体" panose="02010609060101010101" charset="-122"/>
                <a:sym typeface="+mn-ea"/>
              </a:rPr>
              <a:t>2017</a:t>
            </a:r>
            <a:r>
              <a:rPr lang="zh-CN" altLang="en-US" dirty="0">
                <a:latin typeface="黑体" panose="02010609060101010101" charset="-122"/>
                <a:ea typeface="黑体" panose="02010609060101010101" charset="-122"/>
                <a:cs typeface="黑体" panose="02010609060101010101" charset="-122"/>
                <a:sym typeface="+mn-ea"/>
              </a:rPr>
              <a:t>年版。</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87" name="组合 86"/>
          <p:cNvGrpSpPr/>
          <p:nvPr/>
        </p:nvGrpSpPr>
        <p:grpSpPr>
          <a:xfrm>
            <a:off x="1026160" y="2170430"/>
            <a:ext cx="2098040" cy="3877945"/>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3" name="矩形 2"/>
          <p:cNvSpPr/>
          <p:nvPr/>
        </p:nvSpPr>
        <p:spPr>
          <a:xfrm>
            <a:off x="3166745" y="2804795"/>
            <a:ext cx="2012950" cy="258445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新时代要有新气象，更要有新作为</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latin typeface="黑体" panose="02010609060101010101" charset="-122"/>
                <a:ea typeface="黑体" panose="02010609060101010101" charset="-122"/>
                <a:cs typeface="黑体" panose="02010609060101010101" charset="-122"/>
                <a:sym typeface="+mn-ea"/>
              </a:rPr>
              <a:t>，</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习近平谈治国理政</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latin typeface="黑体" panose="02010609060101010101" charset="-122"/>
                <a:ea typeface="黑体" panose="02010609060101010101" charset="-122"/>
                <a:cs typeface="黑体" panose="02010609060101010101" charset="-122"/>
                <a:sym typeface="+mn-ea"/>
              </a:rPr>
              <a:t>第三卷，外文出版社</a:t>
            </a:r>
            <a:r>
              <a:rPr lang="en-US" altLang="zh-CN" dirty="0">
                <a:latin typeface="黑体" panose="02010609060101010101" charset="-122"/>
                <a:ea typeface="黑体" panose="02010609060101010101" charset="-122"/>
                <a:cs typeface="黑体" panose="02010609060101010101" charset="-122"/>
                <a:sym typeface="+mn-ea"/>
              </a:rPr>
              <a:t>2020</a:t>
            </a:r>
            <a:r>
              <a:rPr lang="zh-CN" altLang="en-US" dirty="0">
                <a:latin typeface="黑体" panose="02010609060101010101" charset="-122"/>
                <a:ea typeface="黑体" panose="02010609060101010101" charset="-122"/>
                <a:cs typeface="黑体" panose="02010609060101010101" charset="-122"/>
                <a:sym typeface="+mn-ea"/>
              </a:rPr>
              <a:t>年版。</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4" name="组合 3"/>
          <p:cNvGrpSpPr/>
          <p:nvPr/>
        </p:nvGrpSpPr>
        <p:grpSpPr>
          <a:xfrm>
            <a:off x="3148330" y="2158365"/>
            <a:ext cx="2023745" cy="3877945"/>
            <a:chOff x="5876331" y="1435177"/>
            <a:chExt cx="7374716" cy="3540729"/>
          </a:xfrm>
        </p:grpSpPr>
        <p:sp>
          <p:nvSpPr>
            <p:cNvPr id="5"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6"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7"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11" name="矩形 10"/>
          <p:cNvSpPr/>
          <p:nvPr/>
        </p:nvSpPr>
        <p:spPr>
          <a:xfrm>
            <a:off x="5216525" y="3025775"/>
            <a:ext cx="1932305" cy="2168525"/>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关于坚持和发展中国特色社会主义的几个问题</a:t>
            </a:r>
            <a:r>
              <a:rPr lang="en-US" altLang="zh-CN"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求是</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en-US" altLang="zh-CN" dirty="0">
                <a:latin typeface="黑体" panose="02010609060101010101" charset="-122"/>
                <a:ea typeface="黑体" panose="02010609060101010101" charset="-122"/>
                <a:cs typeface="黑体" panose="02010609060101010101" charset="-122"/>
                <a:sym typeface="+mn-ea"/>
              </a:rPr>
              <a:t>2019</a:t>
            </a:r>
            <a:r>
              <a:rPr lang="zh-CN" altLang="en-US" dirty="0">
                <a:latin typeface="黑体" panose="02010609060101010101" charset="-122"/>
                <a:ea typeface="黑体" panose="02010609060101010101" charset="-122"/>
                <a:cs typeface="黑体" panose="02010609060101010101" charset="-122"/>
                <a:sym typeface="+mn-ea"/>
              </a:rPr>
              <a:t>年第</a:t>
            </a:r>
            <a:r>
              <a:rPr lang="en-US" altLang="zh-CN" dirty="0">
                <a:latin typeface="黑体" panose="02010609060101010101" charset="-122"/>
                <a:ea typeface="黑体" panose="02010609060101010101" charset="-122"/>
                <a:cs typeface="黑体" panose="02010609060101010101" charset="-122"/>
                <a:sym typeface="+mn-ea"/>
              </a:rPr>
              <a:t>7</a:t>
            </a:r>
            <a:r>
              <a:rPr lang="zh-CN" altLang="en-US" dirty="0">
                <a:latin typeface="黑体" panose="02010609060101010101" charset="-122"/>
                <a:ea typeface="黑体" panose="02010609060101010101" charset="-122"/>
                <a:cs typeface="黑体" panose="02010609060101010101" charset="-122"/>
                <a:sym typeface="+mn-ea"/>
              </a:rPr>
              <a:t>期。</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12" name="组合 11"/>
          <p:cNvGrpSpPr/>
          <p:nvPr/>
        </p:nvGrpSpPr>
        <p:grpSpPr>
          <a:xfrm>
            <a:off x="5211445" y="2176780"/>
            <a:ext cx="2012315" cy="3865880"/>
            <a:chOff x="5876331" y="1435177"/>
            <a:chExt cx="7374716" cy="3540729"/>
          </a:xfrm>
        </p:grpSpPr>
        <p:sp>
          <p:nvSpPr>
            <p:cNvPr id="1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14"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15"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26" name="矩形 25"/>
          <p:cNvSpPr/>
          <p:nvPr/>
        </p:nvSpPr>
        <p:spPr>
          <a:xfrm>
            <a:off x="7230110" y="3034665"/>
            <a:ext cx="2020570" cy="2168525"/>
          </a:xfrm>
          <a:prstGeom prst="rect">
            <a:avLst/>
          </a:prstGeom>
        </p:spPr>
        <p:txBody>
          <a:bodyPr wrap="square">
            <a:spAutoFit/>
          </a:bodyPr>
          <a:lstStyle/>
          <a:p>
            <a:pPr indent="0">
              <a:lnSpc>
                <a:spcPct val="150000"/>
              </a:lnSpc>
              <a:buFont typeface="Wingdings" panose="05000000000000000000" charset="0"/>
              <a:buNone/>
            </a:pPr>
            <a:r>
              <a:rPr lang="en-US" altLang="zh-CN"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smtClean="0">
                <a:solidFill>
                  <a:srgbClr val="C00000"/>
                </a:solidFill>
                <a:latin typeface="黑体" panose="02010609060101010101" charset="-122"/>
                <a:ea typeface="黑体" panose="02010609060101010101" charset="-122"/>
                <a:cs typeface="黑体" panose="02010609060101010101" charset="-122"/>
                <a:sym typeface="+mn-ea"/>
              </a:rPr>
              <a:t>坚持历史唯物主义，不断开辟当代中国马克思主义发展新境界</a:t>
            </a:r>
            <a:r>
              <a:rPr lang="en-US" altLang="zh-CN"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smtClean="0">
                <a:solidFill>
                  <a:srgbClr val="C00000"/>
                </a:solidFill>
                <a:latin typeface="黑体" panose="02010609060101010101" charset="-122"/>
                <a:ea typeface="黑体" panose="02010609060101010101" charset="-122"/>
                <a:cs typeface="黑体" panose="02010609060101010101" charset="-122"/>
                <a:sym typeface="+mn-ea"/>
              </a:rPr>
              <a:t> </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求是</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en-US" altLang="zh-CN" dirty="0">
                <a:latin typeface="黑体" panose="02010609060101010101" charset="-122"/>
                <a:ea typeface="黑体" panose="02010609060101010101" charset="-122"/>
                <a:cs typeface="黑体" panose="02010609060101010101" charset="-122"/>
                <a:sym typeface="+mn-ea"/>
              </a:rPr>
              <a:t>2020</a:t>
            </a:r>
            <a:r>
              <a:rPr lang="zh-CN" altLang="en-US" dirty="0">
                <a:latin typeface="黑体" panose="02010609060101010101" charset="-122"/>
                <a:ea typeface="黑体" panose="02010609060101010101" charset="-122"/>
                <a:cs typeface="黑体" panose="02010609060101010101" charset="-122"/>
                <a:sym typeface="+mn-ea"/>
              </a:rPr>
              <a:t>年第</a:t>
            </a:r>
            <a:r>
              <a:rPr lang="en-US" altLang="zh-CN" dirty="0">
                <a:latin typeface="黑体" panose="02010609060101010101" charset="-122"/>
                <a:ea typeface="黑体" panose="02010609060101010101" charset="-122"/>
                <a:cs typeface="黑体" panose="02010609060101010101" charset="-122"/>
                <a:sym typeface="+mn-ea"/>
              </a:rPr>
              <a:t>2</a:t>
            </a:r>
            <a:r>
              <a:rPr lang="zh-CN" altLang="en-US" dirty="0">
                <a:latin typeface="黑体" panose="02010609060101010101" charset="-122"/>
                <a:ea typeface="黑体" panose="02010609060101010101" charset="-122"/>
                <a:cs typeface="黑体" panose="02010609060101010101" charset="-122"/>
                <a:sym typeface="+mn-ea"/>
              </a:rPr>
              <a:t>期。</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27" name="组合 26"/>
          <p:cNvGrpSpPr/>
          <p:nvPr/>
        </p:nvGrpSpPr>
        <p:grpSpPr>
          <a:xfrm>
            <a:off x="7275195" y="2176780"/>
            <a:ext cx="1994535" cy="3865880"/>
            <a:chOff x="5876331" y="1435177"/>
            <a:chExt cx="7374716" cy="3540729"/>
          </a:xfrm>
        </p:grpSpPr>
        <p:sp>
          <p:nvSpPr>
            <p:cNvPr id="2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2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3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
        <p:nvSpPr>
          <p:cNvPr id="32" name="矩形 31"/>
          <p:cNvSpPr/>
          <p:nvPr/>
        </p:nvSpPr>
        <p:spPr>
          <a:xfrm>
            <a:off x="9336405" y="2618740"/>
            <a:ext cx="2131060" cy="299974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关于</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&lt;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中共中央关于制定国民经济和社会发展第十四个五年规划和</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2035</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年远景目标的建议</a:t>
            </a:r>
            <a:r>
              <a:rPr lang="en-US" altLang="zh-CN" dirty="0">
                <a:solidFill>
                  <a:srgbClr val="C00000"/>
                </a:solidFill>
                <a:latin typeface="黑体" panose="02010609060101010101" charset="-122"/>
                <a:ea typeface="黑体" panose="02010609060101010101" charset="-122"/>
                <a:cs typeface="黑体" panose="02010609060101010101" charset="-122"/>
                <a:sym typeface="+mn-ea"/>
              </a:rPr>
              <a:t>&gt;</a:t>
            </a:r>
            <a:r>
              <a:rPr lang="zh-CN" altLang="en-US" dirty="0">
                <a:solidFill>
                  <a:srgbClr val="C00000"/>
                </a:solidFill>
                <a:latin typeface="黑体" panose="02010609060101010101" charset="-122"/>
                <a:ea typeface="黑体" panose="02010609060101010101" charset="-122"/>
                <a:cs typeface="黑体" panose="02010609060101010101" charset="-122"/>
                <a:sym typeface="+mn-ea"/>
              </a:rPr>
              <a:t>的说明</a:t>
            </a:r>
            <a:r>
              <a:rPr lang="en-US" altLang="zh-CN"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dirty="0" smtClean="0">
                <a:latin typeface="黑体" panose="02010609060101010101" charset="-122"/>
                <a:ea typeface="黑体" panose="02010609060101010101" charset="-122"/>
                <a:cs typeface="黑体" panose="02010609060101010101" charset="-122"/>
                <a:sym typeface="+mn-ea"/>
              </a:rPr>
              <a:t>人民日报</a:t>
            </a:r>
            <a:r>
              <a:rPr lang="en-US" altLang="zh-CN" dirty="0">
                <a:latin typeface="黑体" panose="02010609060101010101" charset="-122"/>
                <a:ea typeface="黑体" panose="02010609060101010101" charset="-122"/>
                <a:cs typeface="黑体" panose="02010609060101010101" charset="-122"/>
                <a:sym typeface="+mn-ea"/>
              </a:rPr>
              <a:t>2020</a:t>
            </a:r>
            <a:r>
              <a:rPr lang="zh-CN" altLang="en-US" dirty="0">
                <a:latin typeface="黑体" panose="02010609060101010101" charset="-122"/>
                <a:ea typeface="黑体" panose="02010609060101010101" charset="-122"/>
                <a:cs typeface="黑体" panose="02010609060101010101" charset="-122"/>
                <a:sym typeface="+mn-ea"/>
              </a:rPr>
              <a:t>年</a:t>
            </a:r>
            <a:r>
              <a:rPr lang="en-US" altLang="zh-CN" dirty="0">
                <a:latin typeface="黑体" panose="02010609060101010101" charset="-122"/>
                <a:ea typeface="黑体" panose="02010609060101010101" charset="-122"/>
                <a:cs typeface="黑体" panose="02010609060101010101" charset="-122"/>
                <a:sym typeface="+mn-ea"/>
              </a:rPr>
              <a:t>11</a:t>
            </a:r>
            <a:r>
              <a:rPr lang="zh-CN" altLang="en-US" dirty="0">
                <a:latin typeface="黑体" panose="02010609060101010101" charset="-122"/>
                <a:ea typeface="黑体" panose="02010609060101010101" charset="-122"/>
                <a:cs typeface="黑体" panose="02010609060101010101" charset="-122"/>
                <a:sym typeface="+mn-ea"/>
              </a:rPr>
              <a:t>月</a:t>
            </a:r>
            <a:r>
              <a:rPr lang="en-US" altLang="zh-CN" dirty="0">
                <a:latin typeface="黑体" panose="02010609060101010101" charset="-122"/>
                <a:ea typeface="黑体" panose="02010609060101010101" charset="-122"/>
                <a:cs typeface="黑体" panose="02010609060101010101" charset="-122"/>
                <a:sym typeface="+mn-ea"/>
              </a:rPr>
              <a:t>4</a:t>
            </a:r>
            <a:r>
              <a:rPr lang="zh-CN" altLang="en-US" dirty="0">
                <a:latin typeface="黑体" panose="02010609060101010101" charset="-122"/>
                <a:ea typeface="黑体" panose="02010609060101010101" charset="-122"/>
                <a:cs typeface="黑体" panose="02010609060101010101" charset="-122"/>
                <a:sym typeface="+mn-ea"/>
              </a:rPr>
              <a:t>日。</a:t>
            </a:r>
            <a:endParaRPr lang="zh-CN" altLang="en-US" b="1"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sym typeface="+mn-ea"/>
            </a:endParaRPr>
          </a:p>
        </p:txBody>
      </p:sp>
      <p:grpSp>
        <p:nvGrpSpPr>
          <p:cNvPr id="33" name="组合 32"/>
          <p:cNvGrpSpPr/>
          <p:nvPr/>
        </p:nvGrpSpPr>
        <p:grpSpPr>
          <a:xfrm>
            <a:off x="9305290" y="2185670"/>
            <a:ext cx="2155825" cy="3865880"/>
            <a:chOff x="5876331" y="1435177"/>
            <a:chExt cx="7374716" cy="3540729"/>
          </a:xfrm>
        </p:grpSpPr>
        <p:sp>
          <p:nvSpPr>
            <p:cNvPr id="34"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35"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sp>
          <p:nvSpPr>
            <p:cNvPr id="36"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黑体" panose="02010609060101010101" charset="-122"/>
                <a:ea typeface="黑体" panose="02010609060101010101" charset="-122"/>
                <a:cs typeface="+mn-ea"/>
                <a:sym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ppt_x</p:attrName>
                                        </p:attrNameLst>
                                      </p:cBhvr>
                                      <p:tavLst>
                                        <p:tav tm="0">
                                          <p:val>
                                            <p:strVal val="#ppt_x"/>
                                          </p:val>
                                        </p:tav>
                                        <p:tav tm="100000">
                                          <p:val>
                                            <p:strVal val="#ppt_x"/>
                                          </p:val>
                                        </p:tav>
                                      </p:tavLst>
                                    </p:anim>
                                    <p:anim calcmode="lin" valueType="num">
                                      <p:cBhvr>
                                        <p:cTn id="27" dur="5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anim calcmode="lin" valueType="num">
                                      <p:cBhvr>
                                        <p:cTn id="44" dur="500" fill="hold"/>
                                        <p:tgtEl>
                                          <p:spTgt spid="32"/>
                                        </p:tgtEl>
                                        <p:attrNameLst>
                                          <p:attrName>ppt_x</p:attrName>
                                        </p:attrNameLst>
                                      </p:cBhvr>
                                      <p:tavLst>
                                        <p:tav tm="0">
                                          <p:val>
                                            <p:strVal val="#ppt_x"/>
                                          </p:val>
                                        </p:tav>
                                        <p:tav tm="100000">
                                          <p:val>
                                            <p:strVal val="#ppt_x"/>
                                          </p:val>
                                        </p:tav>
                                      </p:tavLst>
                                    </p:anim>
                                    <p:anim calcmode="lin" valueType="num">
                                      <p:cBhvr>
                                        <p:cTn id="45"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8" grpId="0"/>
      <p:bldP spid="3" grpId="0"/>
      <p:bldP spid="11" grpId="0"/>
      <p:bldP spid="26" grpId="0"/>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flipH="1">
            <a:off x="9848354" y="1854927"/>
            <a:ext cx="2343646" cy="5003073"/>
          </a:xfrm>
          <a:custGeom>
            <a:avLst/>
            <a:gdLst>
              <a:gd name="connsiteX0" fmla="*/ 0 w 2343646"/>
              <a:gd name="connsiteY0" fmla="*/ 0 h 5003073"/>
              <a:gd name="connsiteX1" fmla="*/ 0 w 2343646"/>
              <a:gd name="connsiteY1" fmla="*/ 5003073 h 5003073"/>
              <a:gd name="connsiteX2" fmla="*/ 2343646 w 2343646"/>
              <a:gd name="connsiteY2" fmla="*/ 5003073 h 5003073"/>
            </a:gdLst>
            <a:ahLst/>
            <a:cxnLst>
              <a:cxn ang="0">
                <a:pos x="connsiteX0" y="connsiteY0"/>
              </a:cxn>
              <a:cxn ang="0">
                <a:pos x="connsiteX1" y="connsiteY1"/>
              </a:cxn>
              <a:cxn ang="0">
                <a:pos x="connsiteX2" y="connsiteY2"/>
              </a:cxn>
            </a:cxnLst>
            <a:rect l="l" t="t" r="r" b="b"/>
            <a:pathLst>
              <a:path w="2343646" h="5003073">
                <a:moveTo>
                  <a:pt x="0" y="0"/>
                </a:moveTo>
                <a:lnTo>
                  <a:pt x="0" y="5003073"/>
                </a:lnTo>
                <a:lnTo>
                  <a:pt x="2343646" y="5003073"/>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sp>
        <p:nvSpPr>
          <p:cNvPr id="29" name="任意多边形: 形状 28"/>
          <p:cNvSpPr/>
          <p:nvPr/>
        </p:nvSpPr>
        <p:spPr>
          <a:xfrm flipH="1">
            <a:off x="10001678" y="2927538"/>
            <a:ext cx="2190322" cy="3930462"/>
          </a:xfrm>
          <a:custGeom>
            <a:avLst/>
            <a:gdLst>
              <a:gd name="connsiteX0" fmla="*/ 0 w 2190322"/>
              <a:gd name="connsiteY0" fmla="*/ 0 h 3930462"/>
              <a:gd name="connsiteX1" fmla="*/ 0 w 2190322"/>
              <a:gd name="connsiteY1" fmla="*/ 3930462 h 3930462"/>
              <a:gd name="connsiteX2" fmla="*/ 2190322 w 2190322"/>
              <a:gd name="connsiteY2" fmla="*/ 3930462 h 3930462"/>
            </a:gdLst>
            <a:ahLst/>
            <a:cxnLst>
              <a:cxn ang="0">
                <a:pos x="connsiteX0" y="connsiteY0"/>
              </a:cxn>
              <a:cxn ang="0">
                <a:pos x="connsiteX1" y="connsiteY1"/>
              </a:cxn>
              <a:cxn ang="0">
                <a:pos x="connsiteX2" y="connsiteY2"/>
              </a:cxn>
            </a:cxnLst>
            <a:rect l="l" t="t" r="r" b="b"/>
            <a:pathLst>
              <a:path w="2190322" h="3930462">
                <a:moveTo>
                  <a:pt x="0" y="0"/>
                </a:moveTo>
                <a:lnTo>
                  <a:pt x="0" y="3930462"/>
                </a:lnTo>
                <a:lnTo>
                  <a:pt x="2190322" y="3930462"/>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sp>
        <p:nvSpPr>
          <p:cNvPr id="30" name="任意多边形: 形状 29"/>
          <p:cNvSpPr/>
          <p:nvPr/>
        </p:nvSpPr>
        <p:spPr>
          <a:xfrm flipH="1">
            <a:off x="10141544" y="3910856"/>
            <a:ext cx="2050457" cy="2947144"/>
          </a:xfrm>
          <a:custGeom>
            <a:avLst/>
            <a:gdLst>
              <a:gd name="connsiteX0" fmla="*/ 0 w 2050457"/>
              <a:gd name="connsiteY0" fmla="*/ 0 h 2947144"/>
              <a:gd name="connsiteX1" fmla="*/ 0 w 2050457"/>
              <a:gd name="connsiteY1" fmla="*/ 2947144 h 2947144"/>
              <a:gd name="connsiteX2" fmla="*/ 2050457 w 2050457"/>
              <a:gd name="connsiteY2" fmla="*/ 2947144 h 2947144"/>
            </a:gdLst>
            <a:ahLst/>
            <a:cxnLst>
              <a:cxn ang="0">
                <a:pos x="connsiteX0" y="connsiteY0"/>
              </a:cxn>
              <a:cxn ang="0">
                <a:pos x="connsiteX1" y="connsiteY1"/>
              </a:cxn>
              <a:cxn ang="0">
                <a:pos x="connsiteX2" y="connsiteY2"/>
              </a:cxn>
            </a:cxnLst>
            <a:rect l="l" t="t" r="r" b="b"/>
            <a:pathLst>
              <a:path w="2050457" h="2947144">
                <a:moveTo>
                  <a:pt x="0" y="0"/>
                </a:moveTo>
                <a:lnTo>
                  <a:pt x="0" y="2947144"/>
                </a:lnTo>
                <a:lnTo>
                  <a:pt x="2050457" y="2947144"/>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0486651">
            <a:off x="7931148" y="1611720"/>
            <a:ext cx="3228423" cy="1570656"/>
          </a:xfrm>
          <a:prstGeom prst="rect">
            <a:avLst/>
          </a:prstGeom>
        </p:spPr>
      </p:pic>
      <p:sp>
        <p:nvSpPr>
          <p:cNvPr id="31" name="文本框 30"/>
          <p:cNvSpPr txBox="1"/>
          <p:nvPr/>
        </p:nvSpPr>
        <p:spPr>
          <a:xfrm>
            <a:off x="5006709" y="2155861"/>
            <a:ext cx="5914598" cy="1245235"/>
          </a:xfrm>
          <a:prstGeom prst="rect">
            <a:avLst/>
          </a:prstGeom>
          <a:noFill/>
        </p:spPr>
        <p:txBody>
          <a:bodyPr wrap="square" rtlCol="0">
            <a:spAutoFit/>
          </a:bodyPr>
          <a:lstStyle/>
          <a:p>
            <a:pPr marL="0" marR="0" lvl="0" indent="0" algn="ctr" defTabSz="914400" rtl="0" eaLnBrk="0" fontAlgn="auto" latinLnBrk="0" hangingPunct="0">
              <a:lnSpc>
                <a:spcPct val="100000"/>
              </a:lnSpc>
              <a:spcBef>
                <a:spcPct val="0"/>
              </a:spcBef>
              <a:spcAft>
                <a:spcPct val="0"/>
              </a:spcAft>
              <a:buClrTx/>
              <a:buSzTx/>
              <a:buFontTx/>
              <a:buNone/>
              <a:defRPr/>
            </a:pPr>
            <a:r>
              <a:rPr kumimoji="1" lang="zh-CN" altLang="en-US" sz="7500" b="1" noProof="0" dirty="0">
                <a:ln>
                  <a:noFill/>
                </a:ln>
                <a:gradFill>
                  <a:gsLst>
                    <a:gs pos="4000">
                      <a:srgbClr val="FAF2E7"/>
                    </a:gs>
                    <a:gs pos="95000">
                      <a:srgbClr val="E7C28E"/>
                    </a:gs>
                  </a:gsLst>
                  <a:lin ang="5400000" scaled="1"/>
                </a:gra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谢谢观赏</a:t>
            </a:r>
            <a:endParaRPr kumimoji="1" lang="zh-CN" altLang="en-US" sz="7500" b="1" i="0" u="none" strike="noStrike" kern="1200" cap="none" spc="0" normalizeH="0" baseline="0" noProof="0" dirty="0">
              <a:ln>
                <a:noFill/>
              </a:ln>
              <a:gradFill>
                <a:gsLst>
                  <a:gs pos="4000">
                    <a:srgbClr val="FAF2E7"/>
                  </a:gs>
                  <a:gs pos="95000">
                    <a:srgbClr val="E7C28E"/>
                  </a:gs>
                </a:gsLst>
                <a:lin ang="5400000" scaled="1"/>
              </a:gra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7" name="图片 6"/>
          <p:cNvPicPr>
            <a:picLocks noChangeAspect="1"/>
          </p:cNvPicPr>
          <p:nvPr/>
        </p:nvPicPr>
        <p:blipFill>
          <a:blip r:embed="rId2" cstate="screen"/>
          <a:stretch>
            <a:fillRect/>
          </a:stretch>
        </p:blipFill>
        <p:spPr>
          <a:xfrm>
            <a:off x="598142" y="3601445"/>
            <a:ext cx="4517382" cy="3256555"/>
          </a:xfrm>
          <a:prstGeom prst="rect">
            <a:avLst/>
          </a:prstGeom>
        </p:spPr>
      </p:pic>
      <p:pic>
        <p:nvPicPr>
          <p:cNvPr id="36" name="图片 35"/>
          <p:cNvPicPr>
            <a:picLocks noChangeAspect="1"/>
          </p:cNvPicPr>
          <p:nvPr/>
        </p:nvPicPr>
        <p:blipFill rotWithShape="1">
          <a:blip r:embed="rId3"/>
          <a:srcRect t="59815"/>
          <a:stretch>
            <a:fillRect/>
          </a:stretch>
        </p:blipFill>
        <p:spPr>
          <a:xfrm>
            <a:off x="0" y="4406900"/>
            <a:ext cx="12192000" cy="2451100"/>
          </a:xfrm>
          <a:prstGeom prst="rect">
            <a:avLst/>
          </a:prstGeom>
        </p:spPr>
      </p:pic>
      <p:pic>
        <p:nvPicPr>
          <p:cNvPr id="38" name="图片 37"/>
          <p:cNvPicPr>
            <a:picLocks noChangeAspect="1"/>
          </p:cNvPicPr>
          <p:nvPr/>
        </p:nvPicPr>
        <p:blipFill rotWithShape="1">
          <a:blip r:embed="rId4"/>
          <a:srcRect l="62785" t="13340" r="19955" b="57841"/>
          <a:stretch>
            <a:fillRect/>
          </a:stretch>
        </p:blipFill>
        <p:spPr>
          <a:xfrm>
            <a:off x="9295707" y="740342"/>
            <a:ext cx="2104405" cy="1757771"/>
          </a:xfrm>
          <a:prstGeom prst="rect">
            <a:avLst/>
          </a:prstGeom>
        </p:spPr>
      </p:pic>
      <p:sp>
        <p:nvSpPr>
          <p:cNvPr id="41" name="文本框 40"/>
          <p:cNvSpPr txBox="1"/>
          <p:nvPr/>
        </p:nvSpPr>
        <p:spPr>
          <a:xfrm>
            <a:off x="5089525" y="4234934"/>
            <a:ext cx="5743575" cy="369332"/>
          </a:xfrm>
          <a:prstGeom prst="rect">
            <a:avLst/>
          </a:prstGeom>
          <a:noFill/>
        </p:spPr>
        <p:txBody>
          <a:bodyPr wrap="square">
            <a:spAutoFit/>
          </a:bodyPr>
          <a:lstStyle/>
          <a:p>
            <a:pPr algn="dist"/>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高</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举/</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伟</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大</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旗</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dirty="0">
                <a:gradFill>
                  <a:gsLst>
                    <a:gs pos="4000">
                      <a:srgbClr val="FAF2E7"/>
                    </a:gs>
                    <a:gs pos="95000">
                      <a:srgbClr val="E7C28E"/>
                    </a:gs>
                  </a:gsLst>
                  <a:lin ang="5400000" scaled="1"/>
                </a:gradFill>
              </a:rPr>
              <a:t>帜</a:t>
            </a:r>
            <a:endParaRPr lang="zh-CN" altLang="en-US" dirty="0">
              <a:gradFill>
                <a:gsLst>
                  <a:gs pos="4000">
                    <a:srgbClr val="FAF2E7"/>
                  </a:gs>
                  <a:gs pos="95000">
                    <a:srgbClr val="E7C28E"/>
                  </a:gs>
                </a:gsLst>
                <a:lin ang="5400000" scaled="1"/>
              </a:gra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2"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Scale>
                                      <p:cBhvr>
                                        <p:cTn id="21"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8"/>
                                        </p:tgtEl>
                                        <p:attrNameLst>
                                          <p:attrName>ppt_x</p:attrName>
                                          <p:attrName>ppt_y</p:attrName>
                                        </p:attrNameLst>
                                      </p:cBhvr>
                                    </p:animMotion>
                                    <p:animEffect transition="in" filter="fade">
                                      <p:cBhvr>
                                        <p:cTn id="23" dur="1000"/>
                                        <p:tgtEl>
                                          <p:spTgt spid="38"/>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8188" y="388908"/>
            <a:ext cx="729735" cy="213360"/>
          </a:xfrm>
          <a:prstGeom prst="rect">
            <a:avLst/>
          </a:prstGeom>
          <a:solidFill>
            <a:srgbClr val="B9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圆顶角 37"/>
          <p:cNvSpPr/>
          <p:nvPr/>
        </p:nvSpPr>
        <p:spPr>
          <a:xfrm>
            <a:off x="0" y="6763844"/>
            <a:ext cx="12192000" cy="94155"/>
          </a:xfrm>
          <a:prstGeom prst="round2SameRect">
            <a:avLst>
              <a:gd name="adj1" fmla="val 50000"/>
              <a:gd name="adj2" fmla="val 0"/>
            </a:avLst>
          </a:prstGeom>
          <a:solidFill>
            <a:srgbClr val="B932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a:off x="1738011" y="5826911"/>
            <a:ext cx="2011680" cy="460375"/>
          </a:xfrm>
          <a:prstGeom prst="rect">
            <a:avLst/>
          </a:prstGeom>
        </p:spPr>
        <p:txBody>
          <a:bodyPr wrap="none">
            <a:spAutoFit/>
          </a:bodyPr>
          <a:lstStyle/>
          <a:p>
            <a:r>
              <a:rPr lang="zh-CN" altLang="en-US" sz="2400" b="1" dirty="0">
                <a:solidFill>
                  <a:schemeClr val="bg1"/>
                </a:solidFill>
                <a:latin typeface="Arial" panose="020B0604020202020204" pitchFamily="34" charset="0"/>
                <a:ea typeface="微软雅黑" panose="020B0503020204020204" pitchFamily="34" charset="-122"/>
              </a:rPr>
              <a:t>最主要的矛盾</a:t>
            </a:r>
            <a:endParaRPr lang="zh-CN" altLang="en-US" sz="24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371474" y="131019"/>
            <a:ext cx="10284179"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我们党在每个发展时期，都会根据当时的历史条件准确判断社会主要矛盾，作为制定路线方针政策的根本依据。</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nvSpPr>
        <p:spPr>
          <a:xfrm>
            <a:off x="464820" y="1270635"/>
            <a:ext cx="11262995" cy="489267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indent="457200" fontAlgn="auto"/>
            <a:r>
              <a:rPr lang="zh-CN" altLang="en-US" sz="2400">
                <a:latin typeface="黑体" panose="02010609060101010101" charset="-122"/>
                <a:ea typeface="黑体" panose="02010609060101010101" charset="-122"/>
                <a:cs typeface="黑体" panose="02010609060101010101" charset="-122"/>
              </a:rPr>
              <a:t>新民主主义革命时期，党正确分析了半殖民地半封建社会主要矛盾，制定了新民主主义革命总路线和一系列方针政策，领导人民取得了新民主主义革命的胜利。</a:t>
            </a:r>
            <a:endParaRPr lang="zh-CN" altLang="en-US" sz="2400">
              <a:latin typeface="黑体" panose="02010609060101010101" charset="-122"/>
              <a:ea typeface="黑体" panose="02010609060101010101" charset="-122"/>
              <a:cs typeface="黑体" panose="02010609060101010101" charset="-122"/>
            </a:endParaRPr>
          </a:p>
          <a:p>
            <a:pPr indent="457200" fontAlgn="auto"/>
            <a:r>
              <a:rPr lang="zh-CN" altLang="en-US" sz="2400">
                <a:latin typeface="黑体" panose="02010609060101010101" charset="-122"/>
                <a:ea typeface="黑体" panose="02010609060101010101" charset="-122"/>
                <a:cs typeface="黑体" panose="02010609060101010101" charset="-122"/>
              </a:rPr>
              <a:t>鸦片战争以后，中国逐步成为半殖民地半封建社会，封建地主阶级残酷压榨农民，国内资产阶级与帝国主义相互勾结，同时又与封建地主阶级盘根错节，共同压迫劳苦大众，社会矛盾错综复杂。</a:t>
            </a:r>
            <a:endParaRPr lang="zh-CN" altLang="en-US" sz="2400">
              <a:latin typeface="黑体" panose="02010609060101010101" charset="-122"/>
              <a:ea typeface="黑体" panose="02010609060101010101" charset="-122"/>
              <a:cs typeface="黑体" panose="02010609060101010101" charset="-122"/>
            </a:endParaRPr>
          </a:p>
          <a:p>
            <a:pPr indent="457200" fontAlgn="auto"/>
            <a:r>
              <a:rPr lang="zh-CN" altLang="en-US" sz="2400">
                <a:latin typeface="黑体" panose="02010609060101010101" charset="-122"/>
                <a:ea typeface="黑体" panose="02010609060101010101" charset="-122"/>
                <a:cs typeface="黑体" panose="02010609060101010101" charset="-122"/>
              </a:rPr>
              <a:t>关于旧中国社会主要矛盾，毛泽东概括道∶“</a:t>
            </a:r>
            <a:r>
              <a:rPr lang="zh-CN" altLang="en-US" sz="2400">
                <a:solidFill>
                  <a:srgbClr val="C00000"/>
                </a:solidFill>
                <a:latin typeface="黑体" panose="02010609060101010101" charset="-122"/>
                <a:ea typeface="黑体" panose="02010609060101010101" charset="-122"/>
                <a:cs typeface="黑体" panose="02010609060101010101" charset="-122"/>
              </a:rPr>
              <a:t>帝国主义和中华民族的矛盾，封建主义和人民大众的矛盾</a:t>
            </a:r>
            <a:r>
              <a:rPr lang="zh-CN" altLang="en-US" sz="2400">
                <a:latin typeface="黑体" panose="02010609060101010101" charset="-122"/>
                <a:ea typeface="黑体" panose="02010609060101010101" charset="-122"/>
                <a:cs typeface="黑体" panose="02010609060101010101" charset="-122"/>
              </a:rPr>
              <a:t>，这些就是</a:t>
            </a:r>
            <a:r>
              <a:rPr lang="zh-CN" altLang="en-US" sz="2400">
                <a:solidFill>
                  <a:srgbClr val="C00000"/>
                </a:solidFill>
                <a:latin typeface="黑体" panose="02010609060101010101" charset="-122"/>
                <a:ea typeface="黑体" panose="02010609060101010101" charset="-122"/>
                <a:cs typeface="黑体" panose="02010609060101010101" charset="-122"/>
              </a:rPr>
              <a:t>近代中国社会的主要的矛盾</a:t>
            </a:r>
            <a:r>
              <a:rPr lang="zh-CN" altLang="en-US" sz="2400">
                <a:latin typeface="黑体" panose="02010609060101010101" charset="-122"/>
                <a:ea typeface="黑体" panose="02010609060101010101" charset="-122"/>
                <a:cs typeface="黑体" panose="02010609060101010101" charset="-122"/>
              </a:rPr>
              <a:t>。当然还有别的矛盾，例如资产阶级和无产阶级的矛盾，反动统治阶级内部的矛盾。而</a:t>
            </a:r>
            <a:r>
              <a:rPr lang="zh-CN" altLang="en-US" sz="2400">
                <a:solidFill>
                  <a:srgbClr val="C00000"/>
                </a:solidFill>
                <a:latin typeface="黑体" panose="02010609060101010101" charset="-122"/>
                <a:ea typeface="黑体" panose="02010609060101010101" charset="-122"/>
                <a:cs typeface="黑体" panose="02010609060101010101" charset="-122"/>
              </a:rPr>
              <a:t>帝国主义和中华民族的矛盾</a:t>
            </a:r>
            <a:r>
              <a:rPr lang="zh-CN" altLang="en-US" sz="2400">
                <a:solidFill>
                  <a:schemeClr val="tx1"/>
                </a:solidFill>
                <a:latin typeface="黑体" panose="02010609060101010101" charset="-122"/>
                <a:ea typeface="黑体" panose="02010609060101010101" charset="-122"/>
                <a:cs typeface="黑体" panose="02010609060101010101" charset="-122"/>
              </a:rPr>
              <a:t>，乃是各种矛盾中的</a:t>
            </a:r>
            <a:r>
              <a:rPr lang="zh-CN" altLang="en-US" sz="2400">
                <a:solidFill>
                  <a:srgbClr val="C00000"/>
                </a:solidFill>
                <a:latin typeface="黑体" panose="02010609060101010101" charset="-122"/>
                <a:ea typeface="黑体" panose="02010609060101010101" charset="-122"/>
                <a:cs typeface="黑体" panose="02010609060101010101" charset="-122"/>
              </a:rPr>
              <a:t>最主要的矛盾。</a:t>
            </a:r>
            <a:r>
              <a:rPr lang="zh-CN" altLang="en-US" sz="2400">
                <a:latin typeface="黑体" panose="02010609060101010101" charset="-122"/>
                <a:ea typeface="黑体" panose="02010609060101010101" charset="-122"/>
                <a:cs typeface="黑体" panose="02010609060101010101" charset="-122"/>
              </a:rPr>
              <a:t>这些矛盾的斗争及其尖锐化，就不能不造成日益发展的革命运动。”这一判断，从揭示旧中国社会主要矛盾的角度论证了</a:t>
            </a:r>
            <a:r>
              <a:rPr lang="zh-CN" altLang="en-US" sz="2400">
                <a:solidFill>
                  <a:srgbClr val="C00000"/>
                </a:solidFill>
                <a:latin typeface="黑体" panose="02010609060101010101" charset="-122"/>
                <a:ea typeface="黑体" panose="02010609060101010101" charset="-122"/>
                <a:cs typeface="黑体" panose="02010609060101010101" charset="-122"/>
              </a:rPr>
              <a:t>新民主义革命</a:t>
            </a:r>
            <a:r>
              <a:rPr lang="zh-CN" altLang="en-US" sz="2400">
                <a:latin typeface="黑体" panose="02010609060101010101" charset="-122"/>
                <a:ea typeface="黑体" panose="02010609060101010101" charset="-122"/>
                <a:cs typeface="黑体" panose="02010609060101010101" charset="-122"/>
              </a:rPr>
              <a:t>爆发的历史必然性。正是基于对当时社会主要矛盾的正确认识，我们党不断推进新民主主义革命，带领人民推翻了帝国主义、封建主义、官僚资本主义三座大山。</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additive="base">
                                        <p:cTn id="18"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9" y="891960"/>
            <a:ext cx="7820083" cy="521970"/>
          </a:xfrm>
          <a:prstGeom prst="rect">
            <a:avLst/>
          </a:prstGeom>
          <a:noFill/>
        </p:spPr>
        <p:txBody>
          <a:bodyPr wrap="square" rtlCol="0">
            <a:spAutoFit/>
          </a:bodyPr>
          <a:lstStyle/>
          <a:p>
            <a:r>
              <a:rPr lang="zh-CN" altLang="en-US" sz="2800" b="1" dirty="0" smtClean="0">
                <a:solidFill>
                  <a:schemeClr val="tx2"/>
                </a:solidFill>
                <a:latin typeface="微软雅黑" panose="020B0503020204020204" pitchFamily="34" charset="-122"/>
                <a:ea typeface="微软雅黑" panose="020B0503020204020204" pitchFamily="34" charset="-122"/>
                <a:cs typeface="+mj-cs"/>
              </a:rPr>
              <a:t>新中国成立初期</a:t>
            </a:r>
            <a:endParaRPr lang="zh-CN" altLang="en-US" sz="2800" b="1" dirty="0">
              <a:solidFill>
                <a:schemeClr val="tx2"/>
              </a:solidFill>
              <a:latin typeface="微软雅黑" panose="020B0503020204020204" pitchFamily="34" charset="-122"/>
              <a:ea typeface="微软雅黑" panose="020B0503020204020204" pitchFamily="34" charset="-122"/>
              <a:cs typeface="+mj-cs"/>
            </a:endParaRPr>
          </a:p>
        </p:txBody>
      </p:sp>
      <p:sp>
        <p:nvSpPr>
          <p:cNvPr id="7" name="矩形 116"/>
          <p:cNvSpPr>
            <a:spLocks noChangeArrowheads="1"/>
          </p:cNvSpPr>
          <p:nvPr/>
        </p:nvSpPr>
        <p:spPr bwMode="auto">
          <a:xfrm>
            <a:off x="6814977" y="2596187"/>
            <a:ext cx="4757124" cy="47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nSpc>
                <a:spcPts val="3200"/>
              </a:lnSpc>
              <a:spcBef>
                <a:spcPct val="0"/>
              </a:spcBef>
              <a:buClr>
                <a:srgbClr val="FF0000"/>
              </a:buClr>
              <a:buNone/>
            </a:pPr>
            <a:endParaRPr lang="zh-CN" altLang="en-US" sz="2400" dirty="0">
              <a:solidFill>
                <a:schemeClr val="tx1">
                  <a:lumMod val="85000"/>
                  <a:lumOff val="15000"/>
                </a:schemeClr>
              </a:solidFill>
              <a:latin typeface="Helvetica" panose="020B0604020202020204" pitchFamily="34" charset="0"/>
              <a:ea typeface="微软雅黑" panose="020B0503020204020204" pitchFamily="34" charset="-122"/>
            </a:endParaRPr>
          </a:p>
        </p:txBody>
      </p:sp>
      <p:sp>
        <p:nvSpPr>
          <p:cNvPr id="15" name="Rectangle 19"/>
          <p:cNvSpPr>
            <a:spLocks noChangeArrowheads="1"/>
          </p:cNvSpPr>
          <p:nvPr/>
        </p:nvSpPr>
        <p:spPr bwMode="auto">
          <a:xfrm>
            <a:off x="1140031" y="1630363"/>
            <a:ext cx="9963398"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b="1" dirty="0">
                <a:solidFill>
                  <a:schemeClr val="tx1"/>
                </a:solidFill>
                <a:latin typeface="微软雅黑" panose="020B0503020204020204" pitchFamily="34" charset="-122"/>
                <a:ea typeface="微软雅黑" panose="020B0503020204020204" pitchFamily="34" charset="-122"/>
              </a:rPr>
              <a:t>随着</a:t>
            </a:r>
            <a:r>
              <a:rPr lang="zh-CN" altLang="en-US" sz="2400" b="1" dirty="0">
                <a:solidFill>
                  <a:srgbClr val="C00000"/>
                </a:solidFill>
                <a:latin typeface="微软雅黑" panose="020B0503020204020204" pitchFamily="34" charset="-122"/>
                <a:ea typeface="微软雅黑" panose="020B0503020204020204" pitchFamily="34" charset="-122"/>
              </a:rPr>
              <a:t>土地改革</a:t>
            </a:r>
            <a:r>
              <a:rPr lang="zh-CN" altLang="en-US" sz="2400" b="1" dirty="0">
                <a:solidFill>
                  <a:schemeClr val="tx1"/>
                </a:solidFill>
                <a:latin typeface="微软雅黑" panose="020B0503020204020204" pitchFamily="34" charset="-122"/>
                <a:ea typeface="微软雅黑" panose="020B0503020204020204" pitchFamily="34" charset="-122"/>
              </a:rPr>
              <a:t>的基本完成，</a:t>
            </a:r>
            <a:r>
              <a:rPr lang="zh-CN" altLang="en-US" sz="2400" b="1" u="sng" dirty="0">
                <a:solidFill>
                  <a:schemeClr val="tx1"/>
                </a:solidFill>
                <a:latin typeface="微软雅黑" panose="020B0503020204020204" pitchFamily="34" charset="-122"/>
                <a:ea typeface="微软雅黑" panose="020B0503020204020204" pitchFamily="34" charset="-122"/>
              </a:rPr>
              <a:t>资本主义和社会主义两条道路、资产阶级和工人阶级两个阶级的矛盾</a:t>
            </a:r>
            <a:r>
              <a:rPr lang="zh-CN" altLang="en-US" sz="2400" b="1" dirty="0">
                <a:solidFill>
                  <a:schemeClr val="tx1"/>
                </a:solidFill>
                <a:latin typeface="微软雅黑" panose="020B0503020204020204" pitchFamily="34" charset="-122"/>
                <a:ea typeface="微软雅黑" panose="020B0503020204020204" pitchFamily="34" charset="-122"/>
              </a:rPr>
              <a:t>成为</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主要矛盾</a:t>
            </a:r>
            <a:r>
              <a:rPr lang="zh-CN" altLang="en-US" sz="2400" b="1" dirty="0">
                <a:solidFill>
                  <a:schemeClr val="tx1"/>
                </a:solidFill>
                <a:latin typeface="微软雅黑" panose="020B0503020204020204" pitchFamily="34" charset="-122"/>
                <a:ea typeface="微软雅黑" panose="020B0503020204020204" pitchFamily="34" charset="-122"/>
              </a:rPr>
              <a:t>。 </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nvGrpSpPr>
          <p:cNvPr id="16" name="Group 2"/>
          <p:cNvGrpSpPr/>
          <p:nvPr/>
        </p:nvGrpSpPr>
        <p:grpSpPr bwMode="auto">
          <a:xfrm>
            <a:off x="1460500" y="3141345"/>
            <a:ext cx="2663825" cy="2621280"/>
            <a:chOff x="1776" y="960"/>
            <a:chExt cx="1632" cy="864"/>
          </a:xfrm>
        </p:grpSpPr>
        <p:sp>
          <p:nvSpPr>
            <p:cNvPr id="17" name="Oval 3"/>
            <p:cNvSpPr>
              <a:spLocks noChangeArrowheads="1"/>
            </p:cNvSpPr>
            <p:nvPr/>
          </p:nvSpPr>
          <p:spPr bwMode="auto">
            <a:xfrm>
              <a:off x="1776" y="960"/>
              <a:ext cx="1632" cy="864"/>
            </a:xfrm>
            <a:prstGeom prst="ellipse">
              <a:avLst/>
            </a:prstGeom>
            <a:gradFill rotWithShape="0">
              <a:gsLst>
                <a:gs pos="0">
                  <a:srgbClr val="CDCDFF"/>
                </a:gs>
                <a:gs pos="100000">
                  <a:srgbClr val="0099FF"/>
                </a:gs>
              </a:gsLst>
              <a:lin ang="2700000" scaled="1"/>
            </a:gradFill>
            <a:ln>
              <a:noFill/>
            </a:ln>
            <a:scene3d>
              <a:camera prst="legacyPerspectiveBottom"/>
              <a:lightRig rig="legacyFlat3" dir="t"/>
            </a:scene3d>
            <a:sp3d extrusionH="430200" prstMaterial="legacyMatte">
              <a:bevelT w="13500" h="13500" prst="angle"/>
              <a:bevelB w="13500" h="13500" prst="angle"/>
              <a:extrusionClr>
                <a:srgbClr val="0099FF"/>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18" name="Text Box 4"/>
            <p:cNvSpPr txBox="1">
              <a:spLocks noChangeArrowheads="1"/>
            </p:cNvSpPr>
            <p:nvPr/>
          </p:nvSpPr>
          <p:spPr bwMode="auto">
            <a:xfrm>
              <a:off x="1920" y="1152"/>
              <a:ext cx="1488" cy="120"/>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rgbClr val="000000"/>
                </a:solidFill>
                <a:latin typeface="Times New Roman" panose="02020603050405020304" pitchFamily="18" charset="0"/>
                <a:ea typeface="楷体_GB2312" pitchFamily="49" charset="-122"/>
              </a:endParaRPr>
            </a:p>
          </p:txBody>
        </p:sp>
      </p:grpSp>
      <p:grpSp>
        <p:nvGrpSpPr>
          <p:cNvPr id="19" name="Group 5"/>
          <p:cNvGrpSpPr/>
          <p:nvPr/>
        </p:nvGrpSpPr>
        <p:grpSpPr bwMode="auto">
          <a:xfrm>
            <a:off x="7581265" y="3112135"/>
            <a:ext cx="2663825" cy="2650490"/>
            <a:chOff x="1776" y="960"/>
            <a:chExt cx="1632" cy="864"/>
          </a:xfrm>
        </p:grpSpPr>
        <p:sp>
          <p:nvSpPr>
            <p:cNvPr id="20" name="Oval 6"/>
            <p:cNvSpPr>
              <a:spLocks noChangeArrowheads="1"/>
            </p:cNvSpPr>
            <p:nvPr/>
          </p:nvSpPr>
          <p:spPr bwMode="auto">
            <a:xfrm>
              <a:off x="1776" y="960"/>
              <a:ext cx="1632" cy="864"/>
            </a:xfrm>
            <a:prstGeom prst="ellipse">
              <a:avLst/>
            </a:prstGeom>
            <a:gradFill rotWithShape="0">
              <a:gsLst>
                <a:gs pos="0">
                  <a:srgbClr val="CDCDFF"/>
                </a:gs>
                <a:gs pos="50000">
                  <a:srgbClr val="0099FF"/>
                </a:gs>
                <a:gs pos="100000">
                  <a:srgbClr val="CDCDFF"/>
                </a:gs>
              </a:gsLst>
              <a:lin ang="2700000" scaled="1"/>
            </a:gradFill>
            <a:ln>
              <a:noFill/>
            </a:ln>
            <a:scene3d>
              <a:camera prst="legacyPerspectiveBottom"/>
              <a:lightRig rig="legacyFlat3" dir="t"/>
            </a:scene3d>
            <a:sp3d extrusionH="430200" prstMaterial="legacyMatte">
              <a:bevelT w="13500" h="13500" prst="angle"/>
              <a:bevelB w="13500" h="13500" prst="angle"/>
              <a:extrusionClr>
                <a:srgbClr val="0099FF"/>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21" name="Text Box 7"/>
            <p:cNvSpPr txBox="1">
              <a:spLocks noChangeArrowheads="1"/>
            </p:cNvSpPr>
            <p:nvPr/>
          </p:nvSpPr>
          <p:spPr bwMode="auto">
            <a:xfrm>
              <a:off x="1920" y="1152"/>
              <a:ext cx="1488" cy="122"/>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rgbClr val="000000"/>
                </a:solidFill>
                <a:latin typeface="楷体_GB2312" pitchFamily="49" charset="-122"/>
                <a:ea typeface="楷体_GB2312" pitchFamily="49" charset="-122"/>
              </a:endParaRPr>
            </a:p>
          </p:txBody>
        </p:sp>
      </p:grpSp>
      <p:grpSp>
        <p:nvGrpSpPr>
          <p:cNvPr id="22" name="Group 8"/>
          <p:cNvGrpSpPr/>
          <p:nvPr/>
        </p:nvGrpSpPr>
        <p:grpSpPr bwMode="auto">
          <a:xfrm>
            <a:off x="4625975" y="3842385"/>
            <a:ext cx="2522855" cy="1723390"/>
            <a:chOff x="1776" y="1258"/>
            <a:chExt cx="2304" cy="1200"/>
          </a:xfrm>
        </p:grpSpPr>
        <p:sp>
          <p:nvSpPr>
            <p:cNvPr id="23" name="Oval 9"/>
            <p:cNvSpPr>
              <a:spLocks noChangeArrowheads="1"/>
            </p:cNvSpPr>
            <p:nvPr/>
          </p:nvSpPr>
          <p:spPr bwMode="auto">
            <a:xfrm>
              <a:off x="1776" y="1258"/>
              <a:ext cx="2304" cy="1200"/>
            </a:xfrm>
            <a:prstGeom prst="ellipse">
              <a:avLst/>
            </a:prstGeom>
            <a:gradFill rotWithShape="0">
              <a:gsLst>
                <a:gs pos="0">
                  <a:srgbClr val="CCFFCC"/>
                </a:gs>
                <a:gs pos="100000">
                  <a:srgbClr val="00CC66"/>
                </a:gs>
              </a:gsLst>
              <a:path path="shape">
                <a:fillToRect l="50000" t="50000" r="50000" b="50000"/>
              </a:path>
            </a:gradFill>
            <a:ln>
              <a:noFill/>
            </a:ln>
            <a:scene3d>
              <a:camera prst="legacyPerspectiveBottom"/>
              <a:lightRig rig="legacyFlat3" dir="t"/>
            </a:scene3d>
            <a:sp3d extrusionH="887400" prstMaterial="legacyMatte">
              <a:bevelT w="13500" h="13500" prst="angle"/>
              <a:bevelB w="13500" h="13500" prst="angle"/>
              <a:extrusionClr>
                <a:srgbClr val="00CC66"/>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24" name="Text Box 10"/>
            <p:cNvSpPr txBox="1">
              <a:spLocks noChangeArrowheads="1"/>
            </p:cNvSpPr>
            <p:nvPr/>
          </p:nvSpPr>
          <p:spPr bwMode="auto">
            <a:xfrm>
              <a:off x="2161" y="1545"/>
              <a:ext cx="1598" cy="680"/>
            </a:xfrm>
            <a:prstGeom prst="rect">
              <a:avLst/>
            </a:prstGeom>
            <a:noFill/>
            <a:ln>
              <a:noFill/>
            </a:ln>
            <a:effectLst>
              <a:outerShdw dist="28398" dir="20006097"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spcBef>
                  <a:spcPct val="50000"/>
                </a:spcBef>
              </a:pPr>
              <a:r>
                <a:rPr lang="zh-CN" altLang="en-US" sz="2400" b="1" dirty="0">
                  <a:solidFill>
                    <a:srgbClr val="FF0000"/>
                  </a:solidFill>
                  <a:latin typeface="Times New Roman" panose="02020603050405020304" pitchFamily="18" charset="0"/>
                  <a:ea typeface="方正行楷简体" pitchFamily="2" charset="-122"/>
                </a:rPr>
                <a:t>新民主主义社会的主要矛盾</a:t>
              </a:r>
              <a:endParaRPr lang="zh-CN" altLang="en-US" sz="2400" b="1" dirty="0">
                <a:solidFill>
                  <a:srgbClr val="FF0000"/>
                </a:solidFill>
                <a:latin typeface="Times New Roman" panose="02020603050405020304" pitchFamily="18" charset="0"/>
                <a:ea typeface="方正行楷简体" pitchFamily="2" charset="-122"/>
              </a:endParaRPr>
            </a:p>
          </p:txBody>
        </p:sp>
      </p:grpSp>
      <p:sp>
        <p:nvSpPr>
          <p:cNvPr id="25" name="Rectangle 11"/>
          <p:cNvSpPr>
            <a:spLocks noChangeArrowheads="1"/>
          </p:cNvSpPr>
          <p:nvPr/>
        </p:nvSpPr>
        <p:spPr bwMode="auto">
          <a:xfrm>
            <a:off x="1801652" y="3558223"/>
            <a:ext cx="2087563" cy="193802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zh-CN" altLang="en-US" sz="2400" b="1" dirty="0">
                <a:solidFill>
                  <a:schemeClr val="bg1"/>
                </a:solidFill>
                <a:effectLst>
                  <a:outerShdw blurRad="38100" dist="38100" dir="2700000" algn="tl">
                    <a:srgbClr val="000000">
                      <a:alpha val="43137"/>
                    </a:srgbClr>
                  </a:outerShdw>
                </a:effectLst>
                <a:ea typeface="楷体_GB2312" pitchFamily="49" charset="-122"/>
              </a:rPr>
              <a:t>人民大众</a:t>
            </a:r>
            <a:r>
              <a:rPr lang="zh-CN" altLang="en-US" sz="2400" b="1" dirty="0">
                <a:solidFill>
                  <a:schemeClr val="bg1"/>
                </a:solidFill>
                <a:ea typeface="楷体_GB2312" pitchFamily="49" charset="-122"/>
              </a:rPr>
              <a:t>与</a:t>
            </a:r>
            <a:r>
              <a:rPr lang="zh-CN" altLang="en-US" sz="2400" b="1" dirty="0">
                <a:solidFill>
                  <a:schemeClr val="bg1"/>
                </a:solidFill>
                <a:effectLst>
                  <a:outerShdw blurRad="38100" dist="38100" dir="2700000" algn="tl">
                    <a:srgbClr val="000000">
                      <a:alpha val="43137"/>
                    </a:srgbClr>
                  </a:outerShdw>
                </a:effectLst>
                <a:ea typeface="楷体_GB2312" pitchFamily="49" charset="-122"/>
              </a:rPr>
              <a:t>帝国主义、封建主义、官僚资本主义</a:t>
            </a:r>
            <a:r>
              <a:rPr lang="zh-CN" altLang="en-US" sz="2400" b="1" dirty="0">
                <a:solidFill>
                  <a:schemeClr val="bg1"/>
                </a:solidFill>
                <a:ea typeface="楷体_GB2312" pitchFamily="49" charset="-122"/>
              </a:rPr>
              <a:t>之间的矛盾</a:t>
            </a:r>
            <a:endParaRPr lang="zh-CN" altLang="en-US" sz="2400" b="1" dirty="0">
              <a:solidFill>
                <a:schemeClr val="bg1"/>
              </a:solidFill>
              <a:ea typeface="楷体_GB2312" pitchFamily="49" charset="-122"/>
            </a:endParaRPr>
          </a:p>
        </p:txBody>
      </p:sp>
      <p:sp>
        <p:nvSpPr>
          <p:cNvPr id="26" name="Rectangle 12"/>
          <p:cNvSpPr>
            <a:spLocks noChangeArrowheads="1"/>
          </p:cNvSpPr>
          <p:nvPr/>
        </p:nvSpPr>
        <p:spPr bwMode="auto">
          <a:xfrm>
            <a:off x="7888605" y="3558540"/>
            <a:ext cx="208978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bg1"/>
                </a:solidFill>
                <a:effectLst>
                  <a:outerShdw blurRad="38100" dist="38100" dir="2700000" algn="tl">
                    <a:srgbClr val="000000">
                      <a:alpha val="43137"/>
                    </a:srgbClr>
                  </a:outerShdw>
                </a:effectLst>
                <a:ea typeface="楷体_GB2312" pitchFamily="49" charset="-122"/>
              </a:rPr>
              <a:t>国内</a:t>
            </a:r>
            <a:r>
              <a:rPr lang="zh-CN" altLang="en-US" sz="2400" b="1" dirty="0">
                <a:solidFill>
                  <a:schemeClr val="bg1"/>
                </a:solidFill>
                <a:ea typeface="楷体_GB2312" pitchFamily="49" charset="-122"/>
              </a:rPr>
              <a:t>是无产阶级与资产阶级的矛盾，</a:t>
            </a:r>
            <a:r>
              <a:rPr lang="zh-CN" altLang="en-US" sz="2400" b="1" dirty="0">
                <a:solidFill>
                  <a:schemeClr val="bg1"/>
                </a:solidFill>
                <a:effectLst>
                  <a:outerShdw blurRad="38100" dist="38100" dir="2700000" algn="tl">
                    <a:srgbClr val="000000">
                      <a:alpha val="43137"/>
                    </a:srgbClr>
                  </a:outerShdw>
                </a:effectLst>
                <a:ea typeface="楷体_GB2312" pitchFamily="49" charset="-122"/>
              </a:rPr>
              <a:t>国外</a:t>
            </a:r>
            <a:r>
              <a:rPr lang="zh-CN" altLang="en-US" sz="2400" b="1" dirty="0">
                <a:solidFill>
                  <a:schemeClr val="bg1"/>
                </a:solidFill>
                <a:ea typeface="楷体_GB2312" pitchFamily="49" charset="-122"/>
              </a:rPr>
              <a:t>是中国与帝国主义的矛盾</a:t>
            </a:r>
            <a:endParaRPr lang="zh-CN" altLang="en-US" sz="2400" b="1" dirty="0">
              <a:solidFill>
                <a:schemeClr val="bg1"/>
              </a:solidFill>
              <a:ea typeface="楷体_GB2312" pitchFamily="49" charset="-122"/>
            </a:endParaRPr>
          </a:p>
        </p:txBody>
      </p:sp>
      <p:sp>
        <p:nvSpPr>
          <p:cNvPr id="27" name="Text Box 13"/>
          <p:cNvSpPr txBox="1">
            <a:spLocks noChangeArrowheads="1"/>
          </p:cNvSpPr>
          <p:nvPr/>
        </p:nvSpPr>
        <p:spPr bwMode="auto">
          <a:xfrm>
            <a:off x="1287405" y="2644775"/>
            <a:ext cx="340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400" b="1" dirty="0">
                <a:solidFill>
                  <a:srgbClr val="A44200"/>
                </a:solidFill>
              </a:rPr>
              <a:t>1949</a:t>
            </a:r>
            <a:r>
              <a:rPr lang="zh-CN" altLang="en-US" sz="2400" b="1" dirty="0">
                <a:solidFill>
                  <a:srgbClr val="A44200"/>
                </a:solidFill>
              </a:rPr>
              <a:t>年</a:t>
            </a:r>
            <a:r>
              <a:rPr lang="en-US" altLang="zh-CN" sz="2400" b="1" dirty="0">
                <a:solidFill>
                  <a:srgbClr val="A44200"/>
                </a:solidFill>
              </a:rPr>
              <a:t>10</a:t>
            </a:r>
            <a:r>
              <a:rPr lang="zh-CN" altLang="en-US" sz="2400" b="1" dirty="0">
                <a:solidFill>
                  <a:srgbClr val="A44200"/>
                </a:solidFill>
              </a:rPr>
              <a:t>月</a:t>
            </a:r>
            <a:r>
              <a:rPr lang="en-US" altLang="zh-CN" sz="2400" b="1" dirty="0">
                <a:solidFill>
                  <a:srgbClr val="A44200"/>
                </a:solidFill>
              </a:rPr>
              <a:t> —1952</a:t>
            </a:r>
            <a:r>
              <a:rPr lang="zh-CN" altLang="en-US" sz="2400" b="1" dirty="0">
                <a:solidFill>
                  <a:srgbClr val="A44200"/>
                </a:solidFill>
              </a:rPr>
              <a:t>年</a:t>
            </a:r>
            <a:r>
              <a:rPr lang="zh-CN" altLang="en-US" sz="2400" b="1" dirty="0">
                <a:solidFill>
                  <a:srgbClr val="A44200"/>
                </a:solidFill>
              </a:rPr>
              <a:t>底</a:t>
            </a:r>
            <a:endParaRPr lang="zh-CN" altLang="en-US" sz="2400" b="1" dirty="0">
              <a:solidFill>
                <a:srgbClr val="A44200"/>
              </a:solidFill>
            </a:endParaRPr>
          </a:p>
        </p:txBody>
      </p:sp>
      <p:sp>
        <p:nvSpPr>
          <p:cNvPr id="28" name="Text Box 14"/>
          <p:cNvSpPr txBox="1">
            <a:spLocks noChangeArrowheads="1"/>
          </p:cNvSpPr>
          <p:nvPr/>
        </p:nvSpPr>
        <p:spPr bwMode="auto">
          <a:xfrm>
            <a:off x="7268845" y="2593975"/>
            <a:ext cx="33286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solidFill>
                  <a:srgbClr val="A44200"/>
                </a:solidFill>
              </a:rPr>
              <a:t>1953</a:t>
            </a:r>
            <a:r>
              <a:rPr lang="zh-CN" altLang="en-US" sz="2400" b="1" dirty="0">
                <a:solidFill>
                  <a:srgbClr val="A44200"/>
                </a:solidFill>
              </a:rPr>
              <a:t>年</a:t>
            </a:r>
            <a:r>
              <a:rPr lang="en-US" altLang="zh-CN" sz="2400" b="1" dirty="0">
                <a:solidFill>
                  <a:srgbClr val="A44200"/>
                </a:solidFill>
              </a:rPr>
              <a:t>—1956</a:t>
            </a:r>
            <a:r>
              <a:rPr lang="zh-CN" altLang="en-US" sz="2400" b="1" dirty="0">
                <a:solidFill>
                  <a:srgbClr val="A44200"/>
                </a:solidFill>
              </a:rPr>
              <a:t>年</a:t>
            </a:r>
            <a:r>
              <a:rPr lang="zh-CN" altLang="en-US" sz="2400" b="1" dirty="0">
                <a:solidFill>
                  <a:srgbClr val="A44200"/>
                </a:solidFill>
              </a:rPr>
              <a:t>底</a:t>
            </a:r>
            <a:endParaRPr lang="zh-CN" altLang="en-US" sz="2400" b="1" dirty="0">
              <a:solidFill>
                <a:srgbClr val="A44200"/>
              </a:solidFill>
            </a:endParaRPr>
          </a:p>
        </p:txBody>
      </p:sp>
      <p:sp>
        <p:nvSpPr>
          <p:cNvPr id="29" name="AutoShape 15"/>
          <p:cNvSpPr>
            <a:spLocks noChangeArrowheads="1"/>
          </p:cNvSpPr>
          <p:nvPr/>
        </p:nvSpPr>
        <p:spPr bwMode="auto">
          <a:xfrm>
            <a:off x="4097020" y="4460240"/>
            <a:ext cx="532130" cy="485775"/>
          </a:xfrm>
          <a:prstGeom prst="leftArrow">
            <a:avLst>
              <a:gd name="adj1" fmla="val 50000"/>
              <a:gd name="adj2" fmla="val 29635"/>
            </a:avLst>
          </a:prstGeom>
          <a:solidFill>
            <a:srgbClr val="993366"/>
          </a:solidFill>
          <a:ln w="9525">
            <a:solidFill>
              <a:srgbClr val="5E1253"/>
            </a:solidFill>
            <a:miter lim="800000"/>
          </a:ln>
        </p:spPr>
        <p:txBody>
          <a:bodyPr wrap="none" anchor="ctr"/>
          <a:lstStyle/>
          <a:p>
            <a:endParaRPr lang="zh-CN" altLang="en-US"/>
          </a:p>
        </p:txBody>
      </p:sp>
      <p:sp>
        <p:nvSpPr>
          <p:cNvPr id="30" name="AutoShape 16"/>
          <p:cNvSpPr>
            <a:spLocks noChangeArrowheads="1"/>
          </p:cNvSpPr>
          <p:nvPr/>
        </p:nvSpPr>
        <p:spPr bwMode="auto">
          <a:xfrm>
            <a:off x="7148195" y="4498975"/>
            <a:ext cx="480060" cy="485775"/>
          </a:xfrm>
          <a:prstGeom prst="rightArrow">
            <a:avLst>
              <a:gd name="adj1" fmla="val 50000"/>
              <a:gd name="adj2" fmla="val 28002"/>
            </a:avLst>
          </a:prstGeom>
          <a:solidFill>
            <a:srgbClr val="993366"/>
          </a:solidFill>
          <a:ln w="9525">
            <a:solidFill>
              <a:schemeClr val="tx1"/>
            </a:solidFill>
            <a:miter lim="800000"/>
          </a:ln>
        </p:spPr>
        <p:txBody>
          <a:bodyPr wrap="none" anchor="ctr"/>
          <a:lstStyle/>
          <a:p>
            <a:endParaRPr lang="zh-CN" altLang="en-US"/>
          </a:p>
        </p:txBody>
      </p:sp>
      <p:sp>
        <p:nvSpPr>
          <p:cNvPr id="2" name="文本框 1"/>
          <p:cNvSpPr txBox="1"/>
          <p:nvPr/>
        </p:nvSpPr>
        <p:spPr>
          <a:xfrm>
            <a:off x="847090" y="6000750"/>
            <a:ext cx="10547985" cy="70675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r>
              <a:rPr lang="zh-CN" altLang="en-US" sz="2000">
                <a:latin typeface="黑体" panose="02010609060101010101" charset="-122"/>
                <a:ea typeface="黑体" panose="02010609060101010101" charset="-122"/>
                <a:cs typeface="黑体" panose="02010609060101010101" charset="-122"/>
              </a:rPr>
              <a:t>对社会主要矛盾的判断为</a:t>
            </a:r>
            <a:r>
              <a:rPr lang="zh-CN" altLang="en-US" sz="2000">
                <a:solidFill>
                  <a:srgbClr val="C00000"/>
                </a:solidFill>
                <a:latin typeface="黑体" panose="02010609060101010101" charset="-122"/>
                <a:ea typeface="黑体" panose="02010609060101010101" charset="-122"/>
                <a:cs typeface="黑体" panose="02010609060101010101" charset="-122"/>
              </a:rPr>
              <a:t>社会主义革命</a:t>
            </a:r>
            <a:r>
              <a:rPr lang="zh-CN" altLang="en-US" sz="2000">
                <a:latin typeface="黑体" panose="02010609060101010101" charset="-122"/>
                <a:ea typeface="黑体" panose="02010609060101010101" charset="-122"/>
                <a:cs typeface="黑体" panose="02010609060101010101" charset="-122"/>
              </a:rPr>
              <a:t>提供了重要依据。</a:t>
            </a:r>
            <a:r>
              <a:rPr lang="zh-CN" altLang="en-US" sz="2000">
                <a:solidFill>
                  <a:srgbClr val="C00000"/>
                </a:solidFill>
                <a:latin typeface="黑体" panose="02010609060101010101" charset="-122"/>
                <a:ea typeface="黑体" panose="02010609060101010101" charset="-122"/>
                <a:cs typeface="黑体" panose="02010609060101010101" charset="-122"/>
              </a:rPr>
              <a:t>社会主义改造</a:t>
            </a:r>
            <a:r>
              <a:rPr lang="zh-CN" altLang="en-US" sz="2000">
                <a:latin typeface="黑体" panose="02010609060101010101" charset="-122"/>
                <a:ea typeface="黑体" panose="02010609060101010101" charset="-122"/>
                <a:cs typeface="黑体" panose="02010609060101010101" charset="-122"/>
              </a:rPr>
              <a:t>“就是要变革资产阶级所有制，变革产生资本主义的根源的小私有制”。</a:t>
            </a:r>
            <a:endParaRPr lang="zh-CN" altLang="en-US" sz="2000">
              <a:latin typeface="黑体" panose="02010609060101010101" charset="-122"/>
              <a:ea typeface="黑体" panose="02010609060101010101" charset="-122"/>
              <a:cs typeface="黑体" panose="02010609060101010101" charset="-122"/>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19" dur="1000" fill="hold"/>
                                        <p:tgtEl>
                                          <p:spTgt spid="2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checkerboard(across)">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edge">
                                      <p:cBhvr>
                                        <p:cTn id="38" dur="20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heckerboard(across)">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edge">
                                      <p:cBhvr>
                                        <p:cTn id="58" dur="2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p:tgtEl>
                                          <p:spTgt spid="2"/>
                                        </p:tgtEl>
                                        <p:attrNameLst>
                                          <p:attrName>ppt_y</p:attrName>
                                        </p:attrNameLst>
                                      </p:cBhvr>
                                      <p:tavLst>
                                        <p:tav tm="0">
                                          <p:val>
                                            <p:strVal val="#ppt_y+#ppt_h*1.125000"/>
                                          </p:val>
                                        </p:tav>
                                        <p:tav tm="100000">
                                          <p:val>
                                            <p:strVal val="#ppt_y"/>
                                          </p:val>
                                        </p:tav>
                                      </p:tavLst>
                                    </p:anim>
                                    <p:animEffect transition="in" filter="wipe(up)">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5" grpId="0" bldLvl="0" animBg="1"/>
      <p:bldP spid="26" grpId="0"/>
      <p:bldP spid="27" grpId="0"/>
      <p:bldP spid="28" grpId="0"/>
      <p:bldP spid="29" grpId="0" bldLvl="0" animBg="1"/>
      <p:bldP spid="30" grpId="0" bldLvl="0" animBg="1"/>
      <p:bldP spid="2" grpId="0" bldLvl="0" animBg="1"/>
    </p:bldLst>
  </p:timing>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ags/tag10.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KSO_WM_UNIT_PLACING_PICTURE_USER_VIEWPORT" val="{&quot;height&quot;:3415,&quot;width&quot;:2782.75905511811}"/>
</p:tagLst>
</file>

<file path=ppt/tags/tag2.xml><?xml version="1.0" encoding="utf-8"?>
<p:tagLst xmlns:p="http://schemas.openxmlformats.org/presentationml/2006/main">
  <p:tag name="KSO_WM_SLIDE_MODEL_TYPE" val="timeline"/>
</p:tagLst>
</file>

<file path=ppt/tags/tag20.xml><?xml version="1.0" encoding="utf-8"?>
<p:tagLst xmlns:p="http://schemas.openxmlformats.org/presentationml/2006/main">
  <p:tag name="KSO_WM_MEDIACOVER_FLAG" val="1"/>
  <p:tag name="KSO_WM_UNIT_MEDIACOVER_BTN_STATE" val="1"/>
  <p:tag name="KSO_WM_UNIT_MEDIACOVER_BTNRECT" val="0*0*0*0"/>
</p:tagLst>
</file>

<file path=ppt/tags/tag21.xml><?xml version="1.0" encoding="utf-8"?>
<p:tagLst xmlns:p="http://schemas.openxmlformats.org/presentationml/2006/main">
  <p:tag name="KSO_WM_MEDIACOVER_FLAG" val="1"/>
  <p:tag name="KSO_WM_UNIT_MEDIACOVER_BTN_STATE" val="1"/>
  <p:tag name="KSO_WM_UNIT_MEDIACOVER_BTNRECT" val="0*0*0*0"/>
</p:tagLst>
</file>

<file path=ppt/tags/tag22.xml><?xml version="1.0" encoding="utf-8"?>
<p:tagLst xmlns:p="http://schemas.openxmlformats.org/presentationml/2006/main">
  <p:tag name="KSO_WM_MEDIACOVER_FLAG" val="1"/>
  <p:tag name="KSO_WM_UNIT_MEDIACOVER_BTN_STATE" val="1"/>
  <p:tag name="KSO_WM_UNIT_MEDIACOVER_BTNRECT" val="0*0*0*0"/>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COMMONDATA" val="eyJoZGlkIjoiZmJjYzg3MzIzZGQ3ZjFjZTVkMWI0NTI1ODY2MWNmMzEifQ=="/>
  <p:tag name="KSO_WPP_MARK_KEY" val="01df28e8-92fb-4734-810c-746b2d2bf8f9"/>
</p:tagLst>
</file>

<file path=ppt/tags/tag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23496325654_1_1"/>
</p:tagLst>
</file>

<file path=ppt/tags/tag4.xml><?xml version="1.0" encoding="utf-8"?>
<p:tagLst xmlns:p="http://schemas.openxmlformats.org/presentationml/2006/main">
  <p:tag name="KSO_WM_MEDIACOVER_FLAG" val="1"/>
  <p:tag name="KSO_WM_UNIT_MEDIACOVER_BTN_STATE" val="1"/>
  <p:tag name="KSO_WM_UNIT_MEDIACOVER_BTNRECT" val="259*200*898*622"/>
  <p:tag name="KSO_WM_UNIT_MEDIACOVER_STYLEID" val="5"/>
  <p:tag name="KSO_WM_UNIT_MEDIACOVER_TEXTSTATE" val="0"/>
  <p:tag name="KSO_WM_UNIT_MEDIACOVER_BTN_POS" val="c"/>
  <p:tag name="KSO_WM_UNIT_MEDIACOVER_BTN_STYLE" val="c721da6ff78be083c13d2f15fd2f76f2"/>
  <p:tag name="KSO_WM_UNIT_MEDIACOVER_RGB" val="000000"/>
  <p:tag name="KSO_WM_UNIT_MEDIACOVER_TRANSPARENCY" val="0.5"/>
</p:tagLst>
</file>

<file path=ppt/tags/tag5.xml><?xml version="1.0" encoding="utf-8"?>
<p:tagLst xmlns:p="http://schemas.openxmlformats.org/presentationml/2006/main">
  <p:tag name="KSO_WM_UNIT_PLACING_PICTURE_USER_VIEWPORT" val="{&quot;height&quot;:2920,&quot;width&quot;:4436}"/>
</p:tagLst>
</file>

<file path=ppt/tags/tag6.xml><?xml version="1.0" encoding="utf-8"?>
<p:tagLst xmlns:p="http://schemas.openxmlformats.org/presentationml/2006/main">
  <p:tag name="KSO_WM_UNIT_PLACING_PICTURE_USER_VIEWPORT" val="{&quot;height&quot;:6244,&quot;width&quot;:9531}"/>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heme/theme1.xml><?xml version="1.0" encoding="utf-8"?>
<a:theme xmlns:a="http://schemas.openxmlformats.org/drawingml/2006/main" name="涂豆思">
  <a:themeElements>
    <a:clrScheme name="涂豆思">
      <a:dk1>
        <a:sysClr val="windowText" lastClr="000000"/>
      </a:dk1>
      <a:lt1>
        <a:sysClr val="window" lastClr="FFFFFF"/>
      </a:lt1>
      <a:dk2>
        <a:srgbClr val="44546A"/>
      </a:dk2>
      <a:lt2>
        <a:srgbClr val="E7E6E6"/>
      </a:lt2>
      <a:accent1>
        <a:srgbClr val="C00000"/>
      </a:accent1>
      <a:accent2>
        <a:srgbClr val="FFEDC2"/>
      </a:accent2>
      <a:accent3>
        <a:srgbClr val="A5A5A5"/>
      </a:accent3>
      <a:accent4>
        <a:srgbClr val="C00000"/>
      </a:accent4>
      <a:accent5>
        <a:srgbClr val="7F7F7F"/>
      </a:accent5>
      <a:accent6>
        <a:srgbClr val="FFEDC2"/>
      </a:accent6>
      <a:hlink>
        <a:srgbClr val="C00000"/>
      </a:hlink>
      <a:folHlink>
        <a:srgbClr val="C00000"/>
      </a:folHlink>
    </a:clrScheme>
    <a:fontScheme name="涂豆思">
      <a:majorFont>
        <a:latin typeface="阿里巴巴普惠体 Light"/>
        <a:ea typeface="阿里巴巴普惠体"/>
        <a:cs typeface=""/>
      </a:majorFont>
      <a:minorFont>
        <a:latin typeface="阿里巴巴普惠体 Light"/>
        <a:ea typeface="阿里巴巴普惠体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13761</Words>
  <Application>WPS 演示</Application>
  <PresentationFormat>自定义</PresentationFormat>
  <Paragraphs>871</Paragraphs>
  <Slides>75</Slides>
  <Notes>46</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75</vt:i4>
      </vt:variant>
    </vt:vector>
  </HeadingPairs>
  <TitlesOfParts>
    <vt:vector size="104" baseType="lpstr">
      <vt:lpstr>Arial</vt:lpstr>
      <vt:lpstr>宋体</vt:lpstr>
      <vt:lpstr>Wingdings</vt:lpstr>
      <vt:lpstr>阿里巴巴普惠体</vt:lpstr>
      <vt:lpstr>阿里巴巴普惠体 Light</vt:lpstr>
      <vt:lpstr>黑体</vt:lpstr>
      <vt:lpstr>Times New Roman</vt:lpstr>
      <vt:lpstr>方正粗黑宋简体</vt:lpstr>
      <vt:lpstr>腾祥铁山楷书简</vt:lpstr>
      <vt:lpstr>Calibri</vt:lpstr>
      <vt:lpstr>微软雅黑</vt:lpstr>
      <vt:lpstr>方正小标宋简体</vt:lpstr>
      <vt:lpstr>仿宋</vt:lpstr>
      <vt:lpstr>思源黑体 CN Normal</vt:lpstr>
      <vt:lpstr>仿宋_GB2312</vt:lpstr>
      <vt:lpstr>Helvetica</vt:lpstr>
      <vt:lpstr>楷体_GB2312</vt:lpstr>
      <vt:lpstr>方正行楷简体</vt:lpstr>
      <vt:lpstr>方正北魏楷书_GBK</vt:lpstr>
      <vt:lpstr>Arial Unicode MS</vt:lpstr>
      <vt:lpstr>方正北魏楷书简体</vt:lpstr>
      <vt:lpstr>Wingdings</vt:lpstr>
      <vt:lpstr>创艺简标宋</vt:lpstr>
      <vt:lpstr>楷体</vt:lpstr>
      <vt:lpstr>思源黑体 CN Light</vt:lpstr>
      <vt:lpstr>华文行楷</vt:lpstr>
      <vt:lpstr>华文中宋</vt:lpstr>
      <vt:lpstr>新宋体</vt:lpstr>
      <vt:lpstr>涂豆思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2024年政府工作报告中的“民生清单”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JKY</cp:lastModifiedBy>
  <cp:revision>232</cp:revision>
  <dcterms:created xsi:type="dcterms:W3CDTF">2020-09-13T02:16:00Z</dcterms:created>
  <dcterms:modified xsi:type="dcterms:W3CDTF">2024-10-16T16:05:31Z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KSOSaveFontToCloudKey">
    <vt:lpwstr>444832547_embed</vt:lpwstr>
  </property>
  <property fmtid="{D5CDD505-2E9C-101B-9397-08002B2CF9AE}" pid="4" name="ICV">
    <vt:lpwstr>52284AB5C42B442BAE110263FC6F3451</vt:lpwstr>
  </property>
</Properties>
</file>